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Frank Ruhl Libre" panose="020B0604020202020204" charset="-79"/>
      <p:regular r:id="rId16"/>
      <p:bold r:id="rId17"/>
    </p:embeddedFont>
    <p:embeddedFont>
      <p:font typeface="Frank Ruhl Libre Light" panose="020B0604020202020204" charset="-79"/>
      <p:regular r:id="rId18"/>
      <p:bold r:id="rId19"/>
    </p:embeddedFont>
    <p:embeddedFont>
      <p:font typeface="IBM Plex Sans Condensed" panose="020B0604020202020204" charset="0"/>
      <p:regular r:id="rId20"/>
      <p:bold r:id="rId21"/>
      <p:italic r:id="rId22"/>
      <p:boldItalic r:id="rId23"/>
    </p:embeddedFont>
    <p:embeddedFont>
      <p:font typeface="Verdana" panose="020B060403050404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33" autoAdjust="0"/>
    <p:restoredTop sz="53576" autoAdjust="0"/>
  </p:normalViewPr>
  <p:slideViewPr>
    <p:cSldViewPr snapToGrid="0">
      <p:cViewPr varScale="1">
        <p:scale>
          <a:sx n="42" d="100"/>
          <a:sy n="42" d="100"/>
        </p:scale>
        <p:origin x="98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recise3dm.com/assets/images/chennai_service_img/Service_images/FARO_ARM%20scanner.pn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hexagonmi.com/products/structured-light-scanners/aicon-stereoscan-neo"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69265a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69265a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800"/>
              </a:spcBef>
              <a:spcAft>
                <a:spcPts val="0"/>
              </a:spcAft>
              <a:buNone/>
            </a:pPr>
            <a:r>
              <a:rPr lang="en" sz="850" dirty="0">
                <a:solidFill>
                  <a:schemeClr val="dk1"/>
                </a:solidFill>
                <a:highlight>
                  <a:srgbClr val="FFFFFF"/>
                </a:highlight>
                <a:latin typeface="Verdana"/>
                <a:ea typeface="Verdana"/>
                <a:cs typeface="Verdana"/>
                <a:sym typeface="Verdana"/>
              </a:rPr>
              <a:t>Темата на дипломна работа, която ще Ви представя е 3D сканираща система със структурирана светлина за реконструкция - Scan-y.</a:t>
            </a:r>
            <a:endParaRPr sz="850" dirty="0">
              <a:solidFill>
                <a:schemeClr val="dk1"/>
              </a:solidFill>
              <a:highlight>
                <a:srgbClr val="FFFFFF"/>
              </a:highlight>
              <a:latin typeface="Verdana"/>
              <a:ea typeface="Verdana"/>
              <a:cs typeface="Verdana"/>
              <a:sym typeface="Verdana"/>
            </a:endParaRPr>
          </a:p>
          <a:p>
            <a:pPr marL="0" lvl="0" indent="0" algn="l" rtl="0">
              <a:lnSpc>
                <a:spcPct val="115000"/>
              </a:lnSpc>
              <a:spcBef>
                <a:spcPts val="800"/>
              </a:spcBef>
              <a:spcAft>
                <a:spcPts val="0"/>
              </a:spcAft>
              <a:buNone/>
            </a:pPr>
            <a:r>
              <a:rPr lang="en" sz="850" dirty="0">
                <a:solidFill>
                  <a:schemeClr val="dk1"/>
                </a:solidFill>
                <a:highlight>
                  <a:srgbClr val="FFFFFF"/>
                </a:highlight>
                <a:latin typeface="Verdana"/>
                <a:ea typeface="Verdana"/>
                <a:cs typeface="Verdana"/>
                <a:sym typeface="Verdana"/>
              </a:rPr>
              <a:t>Дипломната работа е разработена под ръководството на проф. Цунижев.</a:t>
            </a:r>
            <a:endParaRPr sz="850" dirty="0">
              <a:solidFill>
                <a:schemeClr val="dk1"/>
              </a:solidFill>
              <a:highlight>
                <a:srgbClr val="FFFFFF"/>
              </a:highlight>
              <a:latin typeface="Verdana"/>
              <a:ea typeface="Verdana"/>
              <a:cs typeface="Verdana"/>
              <a:sym typeface="Verdana"/>
            </a:endParaRPr>
          </a:p>
          <a:p>
            <a:pPr marL="0" lvl="0" indent="0" algn="l" rtl="0">
              <a:spcBef>
                <a:spcPts val="800"/>
              </a:spcBef>
              <a:spcAft>
                <a:spcPts val="0"/>
              </a:spcAft>
              <a:buNone/>
            </a:pPr>
            <a:endParaRPr sz="850" i="1"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3c7ff6cecc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3c7ff6cecc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Тук е показана техническата реализация на </a:t>
            </a:r>
            <a:r>
              <a:rPr lang="en-GB" sz="850" dirty="0">
                <a:solidFill>
                  <a:schemeClr val="dk1"/>
                </a:solidFill>
                <a:highlight>
                  <a:srgbClr val="FFFFFF"/>
                </a:highlight>
                <a:latin typeface="Verdana"/>
                <a:ea typeface="Verdana"/>
                <a:cs typeface="Verdana"/>
                <a:sym typeface="Verdana"/>
              </a:rPr>
              <a:t>Scan-y</a:t>
            </a:r>
            <a:r>
              <a:rPr lang="en"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 центърът е контролната платформа, която е Raspberry Pi 3. Тя управлява всички останали компоненти </a:t>
            </a:r>
            <a:r>
              <a:rPr lang="bg-BG" sz="850" dirty="0">
                <a:solidFill>
                  <a:schemeClr val="dk1"/>
                </a:solidFill>
                <a:highlight>
                  <a:srgbClr val="FFFFFF"/>
                </a:highlight>
                <a:latin typeface="Verdana"/>
                <a:ea typeface="Verdana"/>
                <a:cs typeface="Verdana"/>
                <a:sym typeface="Verdana"/>
              </a:rPr>
              <a:t>и генерирането на пространствени данни</a:t>
            </a:r>
            <a:r>
              <a:rPr lang="en"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Камерата PiCamera е свързана чрез лентов кабел към специален за нея интерфейс.</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Проекторът е свързан и се подава съдържание </a:t>
            </a:r>
            <a:r>
              <a:rPr lang="bg-BG" sz="850" dirty="0">
                <a:solidFill>
                  <a:schemeClr val="dk1"/>
                </a:solidFill>
                <a:highlight>
                  <a:srgbClr val="FFFFFF"/>
                </a:highlight>
                <a:latin typeface="Verdana"/>
                <a:ea typeface="Verdana"/>
                <a:cs typeface="Verdana"/>
                <a:sym typeface="Verdana"/>
              </a:rPr>
              <a:t>към него </a:t>
            </a:r>
            <a:r>
              <a:rPr lang="en" sz="850" dirty="0">
                <a:solidFill>
                  <a:schemeClr val="dk1"/>
                </a:solidFill>
                <a:highlight>
                  <a:srgbClr val="FFFFFF"/>
                </a:highlight>
                <a:latin typeface="Verdana"/>
                <a:ea typeface="Verdana"/>
                <a:cs typeface="Verdana"/>
                <a:sym typeface="Verdana"/>
              </a:rPr>
              <a:t>чрез HDMI интерфейс.</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За памет се използва MicroSD карта, която</a:t>
            </a:r>
            <a:r>
              <a:rPr lang="bg-BG" sz="850" dirty="0">
                <a:solidFill>
                  <a:schemeClr val="dk1"/>
                </a:solidFill>
                <a:highlight>
                  <a:srgbClr val="FFFFFF"/>
                </a:highlight>
                <a:latin typeface="Verdana"/>
                <a:ea typeface="Verdana"/>
                <a:cs typeface="Verdana"/>
                <a:sym typeface="Verdana"/>
              </a:rPr>
              <a:t> по</a:t>
            </a:r>
            <a:r>
              <a:rPr lang="en" sz="850" dirty="0">
                <a:solidFill>
                  <a:schemeClr val="dk1"/>
                </a:solidFill>
                <a:highlight>
                  <a:srgbClr val="FFFFFF"/>
                </a:highlight>
                <a:latin typeface="Verdana"/>
                <a:ea typeface="Verdana"/>
                <a:cs typeface="Verdana"/>
                <a:sym typeface="Verdana"/>
              </a:rPr>
              <a:t> дизайн се използва от Raspberry за съхранение и допълнително съдържа операционната система.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Въртящата платформа се задвижва с Nema 14 и драйвър Pololu А488. Допълнително за задвижване на стъпковия мотор е необходимо захранване 12V, които не могат да се получат от Raspberry и е необходимо отделно захранване, което преобразува 220V в 12V.</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 снимката се вижда</a:t>
            </a:r>
            <a:r>
              <a:rPr lang="bg-BG" sz="850" dirty="0">
                <a:solidFill>
                  <a:schemeClr val="dk1"/>
                </a:solidFill>
                <a:highlight>
                  <a:srgbClr val="FFFFFF"/>
                </a:highlight>
                <a:latin typeface="Verdana"/>
                <a:ea typeface="Verdana"/>
                <a:cs typeface="Verdana"/>
                <a:sym typeface="Verdana"/>
              </a:rPr>
              <a:t>т</a:t>
            </a:r>
            <a:r>
              <a:rPr lang="en" sz="850" dirty="0">
                <a:solidFill>
                  <a:schemeClr val="dk1"/>
                </a:solidFill>
                <a:highlight>
                  <a:srgbClr val="FFFFFF"/>
                </a:highlight>
                <a:latin typeface="Verdana"/>
                <a:ea typeface="Verdana"/>
                <a:cs typeface="Verdana"/>
                <a:sym typeface="Verdana"/>
              </a:rPr>
              <a:t> платформата с обекта, разположените под различен ъгъл проектор и камера. Контролната платформа е при камерата. Последната част е захранване на </a:t>
            </a:r>
            <a:r>
              <a:rPr lang="en-GB" sz="850" dirty="0">
                <a:solidFill>
                  <a:schemeClr val="dk1"/>
                </a:solidFill>
                <a:highlight>
                  <a:srgbClr val="FFFFFF"/>
                </a:highlight>
                <a:latin typeface="Verdana"/>
                <a:ea typeface="Verdana"/>
                <a:cs typeface="Verdana"/>
                <a:sym typeface="Verdana"/>
              </a:rPr>
              <a:t>Raspberry</a:t>
            </a:r>
            <a:r>
              <a:rPr lang="bg-BG" sz="850" dirty="0">
                <a:solidFill>
                  <a:schemeClr val="dk1"/>
                </a:solidFill>
                <a:highlight>
                  <a:srgbClr val="FFFFFF"/>
                </a:highlight>
                <a:latin typeface="Verdana"/>
                <a:ea typeface="Verdana"/>
                <a:cs typeface="Verdana"/>
                <a:sym typeface="Verdana"/>
              </a:rPr>
              <a:t>-то</a:t>
            </a:r>
            <a:r>
              <a:rPr lang="en" sz="850" dirty="0">
                <a:solidFill>
                  <a:schemeClr val="dk1"/>
                </a:solidFill>
                <a:highlight>
                  <a:srgbClr val="FFFFFF"/>
                </a:highlight>
                <a:latin typeface="Verdana"/>
                <a:ea typeface="Verdana"/>
                <a:cs typeface="Verdana"/>
                <a:sym typeface="Verdana"/>
              </a:rPr>
              <a:t> и стъпковия мотор. </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Цялата реализация е поставена в кутия с покривало, за да може максимално да се намали ефекта от естествената светлина.</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3c7ff6cecc_2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3c7ff6cecc_2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Това е диаграмата на класовете реализирани в Scan-y. </a:t>
            </a:r>
            <a:endParaRPr lang="bg-BG"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Реализацията е подобна на физическата архитектура. В центъра е клас StructuredLight. В него се съдържат основите методи, които управляват </a:t>
            </a:r>
            <a:r>
              <a:rPr lang="bg-BG" sz="1100" b="0" i="0" u="none" strike="noStrike" cap="none" dirty="0">
                <a:solidFill>
                  <a:srgbClr val="000000"/>
                </a:solidFill>
                <a:effectLst/>
                <a:highlight>
                  <a:srgbClr val="FFFFFF"/>
                </a:highlight>
                <a:latin typeface="Arial"/>
                <a:ea typeface="Arial"/>
                <a:cs typeface="Arial"/>
                <a:sym typeface="Arial"/>
              </a:rPr>
              <a:t>функциите</a:t>
            </a:r>
            <a:r>
              <a:rPr lang="en" sz="850" dirty="0">
                <a:solidFill>
                  <a:schemeClr val="dk1"/>
                </a:solidFill>
                <a:highlight>
                  <a:srgbClr val="FFFFFF"/>
                </a:highlight>
                <a:latin typeface="Verdana"/>
                <a:ea typeface="Verdana"/>
                <a:cs typeface="Verdana"/>
                <a:sym typeface="Verdana"/>
              </a:rPr>
              <a:t> в системата - Калибриране на </a:t>
            </a:r>
            <a:r>
              <a:rPr lang="bg-BG" sz="1100" b="0" i="0" u="none" strike="noStrike" cap="none" dirty="0">
                <a:solidFill>
                  <a:srgbClr val="000000"/>
                </a:solidFill>
                <a:effectLst/>
                <a:highlight>
                  <a:srgbClr val="FFFFFF"/>
                </a:highlight>
                <a:latin typeface="Arial"/>
                <a:ea typeface="Arial"/>
                <a:cs typeface="Arial"/>
                <a:sym typeface="Arial"/>
              </a:rPr>
              <a:t>проектора</a:t>
            </a:r>
            <a:r>
              <a:rPr lang="en" sz="850" dirty="0">
                <a:solidFill>
                  <a:schemeClr val="dk1"/>
                </a:solidFill>
                <a:highlight>
                  <a:srgbClr val="FFFFFF"/>
                </a:highlight>
                <a:latin typeface="Verdana"/>
                <a:ea typeface="Verdana"/>
                <a:cs typeface="Verdana"/>
                <a:sym typeface="Verdana"/>
              </a:rPr>
              <a:t>, на камерата, стерео калибриране и Сканиране.</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За всеки от сензорите и </a:t>
            </a:r>
            <a:r>
              <a:rPr lang="bg-BG" sz="1100" b="0" i="0" u="none" strike="noStrike" cap="none" dirty="0">
                <a:solidFill>
                  <a:srgbClr val="000000"/>
                </a:solidFill>
                <a:effectLst/>
                <a:highlight>
                  <a:srgbClr val="FFFFFF"/>
                </a:highlight>
                <a:latin typeface="Arial"/>
                <a:ea typeface="Arial"/>
                <a:cs typeface="Arial"/>
                <a:sym typeface="Arial"/>
              </a:rPr>
              <a:t>актуаторите</a:t>
            </a:r>
            <a:r>
              <a:rPr lang="en" sz="850" dirty="0">
                <a:solidFill>
                  <a:schemeClr val="dk1"/>
                </a:solidFill>
                <a:highlight>
                  <a:srgbClr val="FFFFFF"/>
                </a:highlight>
                <a:latin typeface="Verdana"/>
                <a:ea typeface="Verdana"/>
                <a:cs typeface="Verdana"/>
                <a:sym typeface="Verdana"/>
              </a:rPr>
              <a:t> има реализиран отделен клас - Камера, Проектор</a:t>
            </a:r>
            <a:r>
              <a:rPr lang="bg-BG" sz="850" dirty="0">
                <a:solidFill>
                  <a:schemeClr val="dk1"/>
                </a:solidFill>
                <a:highlight>
                  <a:srgbClr val="FFFFFF"/>
                </a:highlight>
                <a:latin typeface="Verdana"/>
                <a:ea typeface="Verdana"/>
                <a:cs typeface="Verdana"/>
                <a:sym typeface="Verdana"/>
              </a:rPr>
              <a:t> и </a:t>
            </a:r>
            <a:r>
              <a:rPr lang="en" sz="850" dirty="0">
                <a:solidFill>
                  <a:schemeClr val="dk1"/>
                </a:solidFill>
                <a:highlight>
                  <a:srgbClr val="FFFFFF"/>
                </a:highlight>
                <a:latin typeface="Verdana"/>
                <a:ea typeface="Verdana"/>
                <a:cs typeface="Verdana"/>
                <a:sym typeface="Verdana"/>
              </a:rPr>
              <a:t>Въртяща платформа. В тях се реализирани функциите за заснемане, визуализиране на шаблони, завъртане на платформата и др.</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Генерирането на шаблоните е изнесено в отделен клас. Причината е, че в момента основният използван метод е Gray code, но в него е реализирано генериране и на други шаблони като Binary, Phase shift и др. В бъдеще лесно може се добави избор на друг шаблон и като единствено трябва да се реализира декодирането.</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Последните два класа са Recontruct3D, който декодира шаблоните и генерира пространствените данни 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Клас ProccessPointClouds. Той е помощен клас на Reconstruct3D, в който са изнесени методите за обработка на облаци от точки. В момента в него има единствено методи за записване и четене на .PLY файлове, но в бъдеще там трябва да се реализират методи за сливане на облаците от точки </a:t>
            </a:r>
            <a:r>
              <a:rPr lang="bg-BG" sz="850" dirty="0">
                <a:solidFill>
                  <a:schemeClr val="dk1"/>
                </a:solidFill>
                <a:highlight>
                  <a:srgbClr val="FFFFFF"/>
                </a:highlight>
                <a:latin typeface="Verdana"/>
                <a:ea typeface="Verdana"/>
                <a:cs typeface="Verdana"/>
                <a:sym typeface="Verdana"/>
              </a:rPr>
              <a:t>на</a:t>
            </a:r>
            <a:r>
              <a:rPr lang="en" sz="850" dirty="0">
                <a:solidFill>
                  <a:schemeClr val="dk1"/>
                </a:solidFill>
                <a:highlight>
                  <a:srgbClr val="FFFFFF"/>
                </a:highlight>
                <a:latin typeface="Verdana"/>
                <a:ea typeface="Verdana"/>
                <a:cs typeface="Verdana"/>
                <a:sym typeface="Verdana"/>
              </a:rPr>
              <a:t> различните гледни точки.</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3c7ff6cec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3c7ff6cec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 дясно на изображението са показани стъпките за реализиране на 3D сканираща система и статус на изпълнение на всяка от тях.</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Стъпките са разделени на 3 части. </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 първата е Дефиниране на проекта, която включва анализ на приложната област и изискванията и избор на управляващ модул, технологии и сензори и актуатори.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Втората част е Реализация на системата - Тук са включени стъпките за управление на сензорите и актуаторите, генериране на шаблоните, калибриране, което е реализирано с OpenCV библиотеката, но не работи много добре и</a:t>
            </a:r>
            <a:r>
              <a:rPr lang="bg-BG" sz="850" dirty="0">
                <a:solidFill>
                  <a:schemeClr val="dk1"/>
                </a:solidFill>
                <a:highlight>
                  <a:srgbClr val="FFFFFF"/>
                </a:highlight>
                <a:latin typeface="Verdana"/>
                <a:ea typeface="Verdana"/>
                <a:cs typeface="Verdana"/>
                <a:sym typeface="Verdana"/>
              </a:rPr>
              <a:t> е</a:t>
            </a:r>
            <a:r>
              <a:rPr lang="en" sz="850" dirty="0">
                <a:solidFill>
                  <a:schemeClr val="dk1"/>
                </a:solidFill>
                <a:highlight>
                  <a:srgbClr val="FFFFFF"/>
                </a:highlight>
                <a:latin typeface="Verdana"/>
                <a:ea typeface="Verdana"/>
                <a:cs typeface="Verdana"/>
                <a:sym typeface="Verdana"/>
              </a:rPr>
              <a:t> необходим допълнителен анализ за подобряване.</a:t>
            </a:r>
            <a:r>
              <a:rPr lang="bg-BG" sz="850" dirty="0">
                <a:solidFill>
                  <a:schemeClr val="dk1"/>
                </a:solidFill>
                <a:highlight>
                  <a:srgbClr val="FFFFFF"/>
                </a:highlight>
                <a:latin typeface="Verdana"/>
                <a:ea typeface="Verdana"/>
                <a:cs typeface="Verdana"/>
                <a:sym typeface="Verdana"/>
              </a:rPr>
              <a:t> Затова е отбелязано със звездичка,</a:t>
            </a:r>
            <a:r>
              <a:rPr lang="en" sz="850" dirty="0">
                <a:solidFill>
                  <a:schemeClr val="dk1"/>
                </a:solidFill>
                <a:highlight>
                  <a:srgbClr val="FFFFFF"/>
                </a:highlight>
                <a:latin typeface="Verdana"/>
                <a:ea typeface="Verdana"/>
                <a:cs typeface="Verdana"/>
                <a:sym typeface="Verdana"/>
              </a:rPr>
              <a:t> Функционалността на сканирането, което остава да бъде допълнен</a:t>
            </a:r>
            <a:r>
              <a:rPr lang="bg-BG" sz="850" dirty="0">
                <a:solidFill>
                  <a:schemeClr val="dk1"/>
                </a:solidFill>
                <a:highlight>
                  <a:srgbClr val="FFFFFF"/>
                </a:highlight>
                <a:latin typeface="Verdana"/>
                <a:ea typeface="Verdana"/>
                <a:cs typeface="Verdana"/>
                <a:sym typeface="Verdana"/>
              </a:rPr>
              <a:t>а</a:t>
            </a:r>
            <a:r>
              <a:rPr lang="en" sz="850" dirty="0">
                <a:solidFill>
                  <a:schemeClr val="dk1"/>
                </a:solidFill>
                <a:highlight>
                  <a:srgbClr val="FFFFFF"/>
                </a:highlight>
                <a:latin typeface="Verdana"/>
                <a:ea typeface="Verdana"/>
                <a:cs typeface="Verdana"/>
                <a:sym typeface="Verdana"/>
              </a:rPr>
              <a:t> със сливането на различните гледни точки. Има изграден интерфейс, чрез който може да се извикват всички дефинирани функционалности. И нещо, което все още не е започнато е създаването на web базиран потребителски интерфейс.</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Последната част Тестване е сложена като отделна по-скоро само за нагледност. Тестването </a:t>
            </a:r>
            <a:r>
              <a:rPr lang="bg-BG" sz="850" dirty="0">
                <a:solidFill>
                  <a:schemeClr val="dk1"/>
                </a:solidFill>
                <a:highlight>
                  <a:srgbClr val="FFFFFF"/>
                </a:highlight>
                <a:latin typeface="Verdana"/>
                <a:ea typeface="Verdana"/>
                <a:cs typeface="Verdana"/>
                <a:sym typeface="Verdana"/>
              </a:rPr>
              <a:t>е </a:t>
            </a:r>
            <a:r>
              <a:rPr lang="en" sz="850" dirty="0">
                <a:solidFill>
                  <a:schemeClr val="dk1"/>
                </a:solidFill>
                <a:highlight>
                  <a:srgbClr val="FFFFFF"/>
                </a:highlight>
                <a:latin typeface="Verdana"/>
                <a:ea typeface="Verdana"/>
                <a:cs typeface="Verdana"/>
                <a:sym typeface="Verdana"/>
              </a:rPr>
              <a:t>по-тясно свързано с реализацията. А дори има подходи като test driven, в които първо се пишат </a:t>
            </a:r>
            <a:r>
              <a:rPr lang="bg-BG" sz="1100" b="0" i="0" u="none" strike="noStrike" cap="none" dirty="0">
                <a:solidFill>
                  <a:srgbClr val="000000"/>
                </a:solidFill>
                <a:effectLst/>
                <a:highlight>
                  <a:srgbClr val="FFFFFF"/>
                </a:highlight>
                <a:latin typeface="Arial"/>
                <a:ea typeface="Arial"/>
                <a:cs typeface="Arial"/>
                <a:sym typeface="Arial"/>
              </a:rPr>
              <a:t>тестовете</a:t>
            </a:r>
            <a:r>
              <a:rPr lang="en" sz="850" dirty="0">
                <a:solidFill>
                  <a:schemeClr val="dk1"/>
                </a:solidFill>
                <a:highlight>
                  <a:srgbClr val="FFFFFF"/>
                </a:highlight>
                <a:latin typeface="Verdana"/>
                <a:ea typeface="Verdana"/>
                <a:cs typeface="Verdana"/>
                <a:sym typeface="Verdana"/>
              </a:rPr>
              <a:t>, а след това се прави реализацията. В момента за реализирани unit тестове за създадени методи и софтуерно-хардуерни тестове, които тестват управлението на хардуерните компоненти. Това, което не е направено е крайното валидиране на системата, включително Тестове за точност.</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Възможни бъдещи разширения са например комбинирането с друг метод на сканиране, който да компенсира недостатъците на Gray Code или </a:t>
            </a:r>
            <a:r>
              <a:rPr lang="bg-BG" sz="850" dirty="0">
                <a:solidFill>
                  <a:schemeClr val="dk1"/>
                </a:solidFill>
                <a:highlight>
                  <a:srgbClr val="FFFFFF"/>
                </a:highlight>
                <a:latin typeface="Verdana"/>
                <a:ea typeface="Verdana"/>
                <a:cs typeface="Verdana"/>
                <a:sym typeface="Verdana"/>
              </a:rPr>
              <a:t>при </a:t>
            </a:r>
            <a:r>
              <a:rPr lang="en" sz="850" dirty="0">
                <a:solidFill>
                  <a:schemeClr val="dk1"/>
                </a:solidFill>
                <a:highlight>
                  <a:srgbClr val="FFFFFF"/>
                </a:highlight>
                <a:latin typeface="Verdana"/>
                <a:ea typeface="Verdana"/>
                <a:cs typeface="Verdana"/>
                <a:sym typeface="Verdana"/>
              </a:rPr>
              <a:t>комбинацията с Phase shift шаблоните е възможно постигане на точност по-малка от един пиксел.</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С допълнителна камера поставена огледално от другата страна на проектора, ще може да се заснемат зони, които заради характера на повърхността не могат да бъдат осветени, когато са видими за първата камерата.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Могат да се добавят и допълнителни обработки на Морфологично затваряне, което изчиства артефакти от предния фон на изображението и други, които помагат за намаляването на шума.</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3c7ff6cecc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3c7ff6cecc_2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bg-BG" sz="850" dirty="0">
                <a:latin typeface="Verdana" panose="020B0604030504040204" pitchFamily="34" charset="0"/>
                <a:ea typeface="Verdana" panose="020B0604030504040204" pitchFamily="34" charset="0"/>
              </a:rPr>
              <a:t>Благодаря!</a:t>
            </a:r>
            <a:endParaRPr sz="850" dirty="0">
              <a:latin typeface="Verdana" panose="020B0604030504040204" pitchFamily="34" charset="0"/>
              <a:ea typeface="Verdana" panose="020B060403050404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3c7b426547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3c7b42654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800"/>
              </a:spcBef>
              <a:spcAft>
                <a:spcPts val="0"/>
              </a:spcAft>
              <a:buNone/>
            </a:pPr>
            <a:r>
              <a:rPr lang="en" sz="850" dirty="0">
                <a:solidFill>
                  <a:schemeClr val="dk1"/>
                </a:solidFill>
                <a:highlight>
                  <a:srgbClr val="FFFFFF"/>
                </a:highlight>
                <a:latin typeface="Verdana"/>
                <a:ea typeface="Verdana"/>
                <a:cs typeface="Verdana"/>
                <a:sym typeface="Verdana"/>
              </a:rPr>
              <a:t>Основната цел на дипломната работа е представи реализиране на 3D скенер със структурирана светлина с цел реконструкция. </a:t>
            </a:r>
            <a:endParaRPr sz="850" dirty="0">
              <a:solidFill>
                <a:schemeClr val="dk1"/>
              </a:solidFill>
              <a:highlight>
                <a:srgbClr val="FFFFFF"/>
              </a:highlight>
              <a:latin typeface="Verdana"/>
              <a:ea typeface="Verdana"/>
              <a:cs typeface="Verdana"/>
              <a:sym typeface="Verdana"/>
            </a:endParaRPr>
          </a:p>
          <a:p>
            <a:pPr marL="0" lvl="0" indent="0" algn="l" rtl="0">
              <a:lnSpc>
                <a:spcPct val="115000"/>
              </a:lnSpc>
              <a:spcBef>
                <a:spcPts val="800"/>
              </a:spcBef>
              <a:spcAft>
                <a:spcPts val="0"/>
              </a:spcAft>
              <a:buNone/>
            </a:pPr>
            <a:r>
              <a:rPr lang="en" sz="850" dirty="0">
                <a:solidFill>
                  <a:schemeClr val="dk1"/>
                </a:solidFill>
                <a:highlight>
                  <a:srgbClr val="FFFFFF"/>
                </a:highlight>
                <a:latin typeface="Verdana"/>
                <a:ea typeface="Verdana"/>
                <a:cs typeface="Verdana"/>
                <a:sym typeface="Verdana"/>
              </a:rPr>
              <a:t>За изпълнение на тази </a:t>
            </a:r>
            <a:r>
              <a:rPr lang="bg-BG" sz="850" dirty="0">
                <a:solidFill>
                  <a:schemeClr val="dk1"/>
                </a:solidFill>
                <a:highlight>
                  <a:srgbClr val="FFFFFF"/>
                </a:highlight>
                <a:latin typeface="Verdana"/>
                <a:ea typeface="Verdana"/>
                <a:cs typeface="Verdana"/>
                <a:sym typeface="Verdana"/>
              </a:rPr>
              <a:t>задача</a:t>
            </a:r>
            <a:r>
              <a:rPr lang="en" sz="850" dirty="0">
                <a:solidFill>
                  <a:schemeClr val="dk1"/>
                </a:solidFill>
                <a:highlight>
                  <a:srgbClr val="FFFFFF"/>
                </a:highlight>
                <a:latin typeface="Verdana"/>
                <a:ea typeface="Verdana"/>
                <a:cs typeface="Verdana"/>
                <a:sym typeface="Verdana"/>
              </a:rPr>
              <a:t> са формулирани следните </a:t>
            </a:r>
            <a:r>
              <a:rPr lang="bg-BG" sz="850" dirty="0">
                <a:solidFill>
                  <a:schemeClr val="dk1"/>
                </a:solidFill>
                <a:highlight>
                  <a:srgbClr val="FFFFFF"/>
                </a:highlight>
                <a:latin typeface="Verdana"/>
                <a:ea typeface="Verdana"/>
                <a:cs typeface="Verdana"/>
                <a:sym typeface="Verdana"/>
              </a:rPr>
              <a:t>под</a:t>
            </a:r>
            <a:r>
              <a:rPr lang="en" sz="850" dirty="0">
                <a:solidFill>
                  <a:schemeClr val="dk1"/>
                </a:solidFill>
                <a:highlight>
                  <a:srgbClr val="FFFFFF"/>
                </a:highlight>
                <a:latin typeface="Verdana"/>
                <a:ea typeface="Verdana"/>
                <a:cs typeface="Verdana"/>
                <a:sym typeface="Verdana"/>
              </a:rPr>
              <a:t>задачи - </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функционален и технически анализ на приложната област, </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разглеждане на принципа за калибриране, използването на шаблони и получаването на дълбочина,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Разглеждане на функциите и проектната реализация на Scan-y</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Тестване и настройки на системата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Възможно развитие и подобрения</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3c7b42654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3c7b42654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Първо ще представя две основни дефиниции:</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Clr>
                <a:schemeClr val="dk1"/>
              </a:buClr>
              <a:buSzPts val="1100"/>
              <a:buFont typeface="Arial"/>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Първата е </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на </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3D скенер:</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Clr>
                <a:schemeClr val="dk1"/>
              </a:buClr>
              <a:buSzPts val="1100"/>
              <a:buFont typeface="Arial"/>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Това е </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у</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стройство, което се използва за сканирането на различни физически обекти от триизмерното пространство и получаването на данни за </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тяхната</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 геометрия и понякога за цвета в цифров формат.</a:t>
            </a:r>
            <a:endParaRPr lang="bg-BG"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Clr>
                <a:schemeClr val="dk1"/>
              </a:buClr>
              <a:buSzPts val="1100"/>
              <a:buFont typeface="Arial"/>
              <a:buNone/>
            </a:pP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lnSpc>
                <a:spcPct val="114000"/>
              </a:lnSpc>
              <a:spcBef>
                <a:spcPts val="0"/>
              </a:spcBef>
              <a:spcAft>
                <a:spcPts val="0"/>
              </a:spcAft>
              <a:buClr>
                <a:schemeClr val="dk1"/>
              </a:buClr>
              <a:buSzPts val="1100"/>
              <a:buFont typeface="Arial"/>
              <a:buNone/>
            </a:pPr>
            <a:r>
              <a:rPr lang="en" sz="850" b="1" dirty="0">
                <a:solidFill>
                  <a:srgbClr val="6B6E81"/>
                </a:solidFill>
                <a:latin typeface="Verdana" panose="020B0604030504040204" pitchFamily="34" charset="0"/>
                <a:ea typeface="Verdana" panose="020B0604030504040204" pitchFamily="34" charset="0"/>
                <a:cs typeface="Frank Ruhl Libre"/>
                <a:sym typeface="Frank Ruhl Libre"/>
              </a:rPr>
              <a:t>Реконструкция</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 </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на обект предоставя компютърно четима информация за 3D структурата на обект. Използва се освен с цел преизползване и съхранение на данните, позволява анализирането и създаването на подобрен вариант на сканирания обект.</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3c7b42654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3c7b42654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Скенерите се разделят на два вида.</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Контактни, които използват система от рамена. Върхът се допира до различни точки на обекта и чрез измерване на ъглите на рамената, се създава координатна система от тези точки.</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Безконтактните се разделят да два типа - пасивни и активни.</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Пасивни използват естествената светлина при сканирането на сцената. Най-често са съставени от две камери поставени под различен ъгъл, които подобно да човешките очи, генерират стереоскопично изображение. Друга </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тяхна </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разновидност е една камера и завъртане на обекта. Например при дясното изображение, ако изключим проектора се получава пасивен тип скенер.</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Активни</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те</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 се отличават с това, че не зависят от </a:t>
            </a:r>
            <a:r>
              <a:rPr lang="bg-BG" sz="1100" b="0" i="0" u="none" strike="noStrike" cap="none" dirty="0">
                <a:solidFill>
                  <a:srgbClr val="000000"/>
                </a:solidFill>
                <a:effectLst/>
                <a:latin typeface="Arial"/>
                <a:ea typeface="Arial"/>
                <a:cs typeface="Arial"/>
                <a:sym typeface="Arial"/>
              </a:rPr>
              <a:t>естествената</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 светлина, а използват собствен източник като лазер или проектор. След малко ще видим как се получават пространствени данни при този тип. Основното е, че освен източник на светлина, е необходима поне една камера. Разбира се, повече камери, по-добре.</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Предимствата на акти</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в</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ните методи са, че няма опасност на наранят обекта чрез допир, и че не зависят от наличието или липсата на естествена светлина. Техен недостатък е, че не са подходящи за сканиране на движещи се обекти или динамична сцена. Това г</a:t>
            </a:r>
            <a:r>
              <a:rPr lang="bg-BG" sz="850" dirty="0">
                <a:solidFill>
                  <a:schemeClr val="dk1"/>
                </a:solidFill>
                <a:latin typeface="Verdana" panose="020B0604030504040204" pitchFamily="34" charset="0"/>
                <a:ea typeface="Verdana" panose="020B0604030504040204" pitchFamily="34" charset="0"/>
                <a:cs typeface="Times New Roman"/>
                <a:sym typeface="Times New Roman"/>
              </a:rPr>
              <a:t>и</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 прави идеален метод за нашата цел реконструкция.</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None/>
            </a:pPr>
            <a:r>
              <a:rPr lang="en" sz="850" dirty="0">
                <a:solidFill>
                  <a:schemeClr val="dk1"/>
                </a:solidFill>
                <a:latin typeface="Verdana" panose="020B0604030504040204" pitchFamily="34" charset="0"/>
                <a:ea typeface="Verdana" panose="020B0604030504040204" pitchFamily="34" charset="0"/>
                <a:cs typeface="Times New Roman"/>
                <a:sym typeface="Times New Roman"/>
              </a:rPr>
              <a:t>Разбира се, има още много методи за сканиране като компютърна томография, излъчване на инфрачервена светлина, които са водещи в своите приложни области.</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Clr>
                <a:schemeClr val="dk1"/>
              </a:buClr>
              <a:buSzPts val="1100"/>
              <a:buFont typeface="Arial"/>
              <a:buNone/>
            </a:pPr>
            <a:r>
              <a:rPr lang="en" sz="850" u="sng" dirty="0">
                <a:solidFill>
                  <a:schemeClr val="hlink"/>
                </a:solidFill>
                <a:latin typeface="Verdana" panose="020B0604030504040204" pitchFamily="34" charset="0"/>
                <a:ea typeface="Verdana" panose="020B0604030504040204" pitchFamily="34" charset="0"/>
                <a:cs typeface="Times New Roman"/>
                <a:sym typeface="Times New Roman"/>
                <a:hlinkClick r:id="rId3"/>
              </a:rPr>
              <a:t>https://www.precise3dm.com/assets/images/chennai_service_img/Service_images/FARO_ARM%20scanner.png</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a:p>
            <a:pPr marL="0" lvl="0" indent="0" algn="l" rtl="0">
              <a:spcBef>
                <a:spcPts val="0"/>
              </a:spcBef>
              <a:spcAft>
                <a:spcPts val="0"/>
              </a:spcAft>
              <a:buClr>
                <a:schemeClr val="dk1"/>
              </a:buClr>
              <a:buSzPts val="1100"/>
              <a:buFont typeface="Arial"/>
              <a:buNone/>
            </a:pPr>
            <a:r>
              <a:rPr lang="en" sz="850" u="sng" dirty="0">
                <a:solidFill>
                  <a:schemeClr val="hlink"/>
                </a:solidFill>
                <a:latin typeface="Verdana" panose="020B0604030504040204" pitchFamily="34" charset="0"/>
                <a:ea typeface="Verdana" panose="020B0604030504040204" pitchFamily="34" charset="0"/>
                <a:cs typeface="Times New Roman"/>
                <a:sym typeface="Times New Roman"/>
                <a:hlinkClick r:id="rId4"/>
              </a:rPr>
              <a:t>https://www.hexagonmi.com/products/structured-light-scanners/aicon-stereoscan-neo</a:t>
            </a:r>
            <a:r>
              <a:rPr lang="en" sz="850" dirty="0">
                <a:solidFill>
                  <a:schemeClr val="dk1"/>
                </a:solidFill>
                <a:latin typeface="Verdana" panose="020B0604030504040204" pitchFamily="34" charset="0"/>
                <a:ea typeface="Verdana" panose="020B0604030504040204" pitchFamily="34" charset="0"/>
                <a:cs typeface="Times New Roman"/>
                <a:sym typeface="Times New Roman"/>
              </a:rPr>
              <a:t> </a:t>
            </a:r>
            <a:endParaRPr sz="850" dirty="0">
              <a:solidFill>
                <a:schemeClr val="dk1"/>
              </a:solidFill>
              <a:latin typeface="Verdana" panose="020B0604030504040204" pitchFamily="34" charset="0"/>
              <a:ea typeface="Verdana" panose="020B0604030504040204" pitchFamily="34" charset="0"/>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3c7b42654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3c7b42654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Основна функция на 3D системите за сканиране, разбира се, </a:t>
            </a:r>
            <a:r>
              <a:rPr lang="bg-BG" sz="850" dirty="0">
                <a:solidFill>
                  <a:schemeClr val="dk1"/>
                </a:solidFill>
                <a:highlight>
                  <a:srgbClr val="FFFFFF"/>
                </a:highlight>
                <a:latin typeface="Verdana"/>
                <a:ea typeface="Verdana"/>
                <a:cs typeface="Verdana"/>
                <a:sym typeface="Verdana"/>
              </a:rPr>
              <a:t>е</a:t>
            </a:r>
            <a:r>
              <a:rPr lang="en" sz="850" dirty="0">
                <a:solidFill>
                  <a:schemeClr val="dk1"/>
                </a:solidFill>
                <a:highlight>
                  <a:srgbClr val="FFFFFF"/>
                </a:highlight>
                <a:latin typeface="Verdana"/>
                <a:ea typeface="Verdana"/>
                <a:cs typeface="Verdana"/>
                <a:sym typeface="Verdana"/>
              </a:rPr>
              <a:t>, че всички връщат пространствени данни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Нещо, което не е задължително и зависи основно от избрания метод на сканиране, но и от реализацията, е наличието на текстура или цвят. Например е необходима допълнителна разработка за добавяне на камера, за да може един контактен скенер да дава информация за цвета на точката. В случая на активен тип сканиране тази камера вече е налична.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Основните видове интерфейси са няколко. Хардуерен, който е много интуитивен за потребителя, но за добавяне на нова възможност често се изисква нов прототип. Web или настолно приложение са най-често използваните. Особено при web приложение предимството е, че </a:t>
            </a:r>
            <a:r>
              <a:rPr lang="bg-BG" sz="850" dirty="0">
                <a:solidFill>
                  <a:schemeClr val="dk1"/>
                </a:solidFill>
                <a:highlight>
                  <a:srgbClr val="FFFFFF"/>
                </a:highlight>
                <a:latin typeface="Verdana"/>
                <a:ea typeface="Verdana"/>
                <a:cs typeface="Verdana"/>
                <a:sym typeface="Verdana"/>
              </a:rPr>
              <a:t>е </a:t>
            </a:r>
            <a:r>
              <a:rPr lang="en" sz="850" dirty="0">
                <a:solidFill>
                  <a:schemeClr val="dk1"/>
                </a:solidFill>
                <a:highlight>
                  <a:srgbClr val="FFFFFF"/>
                </a:highlight>
                <a:latin typeface="Verdana"/>
                <a:ea typeface="Verdana"/>
                <a:cs typeface="Verdana"/>
                <a:sym typeface="Verdana"/>
              </a:rPr>
              <a:t>необходим единствено браузър и свързаност към мрежата, в която е скенера. По идея Scan-y трябва да се използва чрез web приложение, но все още не е реализирано. За момента единственият начин за използване е чрез команден ред като се извиква желаната функционалност с определените параметри.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Броят оси намаляват броя необходими сканирания, когато целта е получаване на 360</a:t>
            </a:r>
            <a:r>
              <a:rPr lang="en" sz="1200" dirty="0">
                <a:solidFill>
                  <a:schemeClr val="dk1"/>
                </a:solidFill>
                <a:latin typeface="Times New Roman"/>
                <a:ea typeface="Times New Roman"/>
                <a:cs typeface="Times New Roman"/>
                <a:sym typeface="Times New Roman"/>
              </a:rPr>
              <a:t>°</a:t>
            </a:r>
            <a:r>
              <a:rPr lang="en" sz="850" dirty="0">
                <a:solidFill>
                  <a:schemeClr val="dk1"/>
                </a:solidFill>
                <a:highlight>
                  <a:srgbClr val="FFFFFF"/>
                </a:highlight>
                <a:latin typeface="Verdana"/>
                <a:ea typeface="Verdana"/>
                <a:cs typeface="Verdana"/>
                <a:sym typeface="Verdana"/>
              </a:rPr>
              <a:t> </a:t>
            </a:r>
            <a:r>
              <a:rPr lang="bg-BG" sz="850" dirty="0">
                <a:solidFill>
                  <a:schemeClr val="dk1"/>
                </a:solidFill>
                <a:highlight>
                  <a:srgbClr val="FFFFFF"/>
                </a:highlight>
                <a:latin typeface="Verdana"/>
                <a:ea typeface="Verdana"/>
                <a:cs typeface="Verdana"/>
                <a:sym typeface="Verdana"/>
              </a:rPr>
              <a:t>резултат</a:t>
            </a:r>
            <a:r>
              <a:rPr lang="en" sz="850" dirty="0">
                <a:solidFill>
                  <a:schemeClr val="dk1"/>
                </a:solidFill>
                <a:highlight>
                  <a:srgbClr val="FFFFFF"/>
                </a:highlight>
                <a:latin typeface="Verdana"/>
                <a:ea typeface="Verdana"/>
                <a:cs typeface="Verdana"/>
                <a:sym typeface="Verdana"/>
              </a:rPr>
              <a:t>. Например на снимката скенера има две оси -  една която завърта поставения предмет около центъра и една, която дава възможност за поглед отгоре.</a:t>
            </a:r>
            <a:r>
              <a:rPr lang="bg-BG" sz="850" dirty="0">
                <a:solidFill>
                  <a:schemeClr val="dk1"/>
                </a:solidFill>
                <a:highlight>
                  <a:srgbClr val="FFFFFF"/>
                </a:highlight>
                <a:latin typeface="Verdana"/>
                <a:ea typeface="Verdana"/>
                <a:cs typeface="Verdana"/>
                <a:sym typeface="Verdana"/>
              </a:rPr>
              <a:t> Реализацията </a:t>
            </a:r>
            <a:r>
              <a:rPr lang="en-GB" sz="850" dirty="0">
                <a:solidFill>
                  <a:schemeClr val="dk1"/>
                </a:solidFill>
                <a:highlight>
                  <a:srgbClr val="FFFFFF"/>
                </a:highlight>
                <a:latin typeface="Verdana"/>
                <a:ea typeface="Verdana"/>
                <a:cs typeface="Verdana"/>
                <a:sym typeface="Verdana"/>
              </a:rPr>
              <a:t>Scan-y </a:t>
            </a:r>
            <a:r>
              <a:rPr lang="bg-BG" sz="850" dirty="0">
                <a:solidFill>
                  <a:schemeClr val="dk1"/>
                </a:solidFill>
                <a:highlight>
                  <a:srgbClr val="FFFFFF"/>
                </a:highlight>
                <a:latin typeface="Verdana"/>
                <a:ea typeface="Verdana"/>
                <a:cs typeface="Verdana"/>
                <a:sym typeface="Verdana"/>
              </a:rPr>
              <a:t>е само с една ос, която завърта обекта около центъра.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Процесът на заснемане може да бъде ръчен или автоматично - ръчното заснемане предоставя по-голяма свобода и възможност за наблягане на определени места, но автоматичното е по-малко ангажиращо и намалява възможността за пропуски.</a:t>
            </a:r>
            <a:r>
              <a:rPr lang="bg-BG" sz="850" dirty="0">
                <a:solidFill>
                  <a:schemeClr val="dk1"/>
                </a:solidFill>
                <a:highlight>
                  <a:srgbClr val="FFFFFF"/>
                </a:highlight>
                <a:latin typeface="Verdana"/>
                <a:ea typeface="Verdana"/>
                <a:cs typeface="Verdana"/>
                <a:sym typeface="Verdana"/>
              </a:rPr>
              <a:t> При </a:t>
            </a:r>
            <a:r>
              <a:rPr lang="en-GB" sz="850" dirty="0">
                <a:solidFill>
                  <a:schemeClr val="dk1"/>
                </a:solidFill>
                <a:highlight>
                  <a:srgbClr val="FFFFFF"/>
                </a:highlight>
                <a:latin typeface="Verdana"/>
                <a:ea typeface="Verdana"/>
                <a:cs typeface="Verdana"/>
                <a:sym typeface="Verdana"/>
              </a:rPr>
              <a:t>Scan-y </a:t>
            </a:r>
            <a:r>
              <a:rPr lang="bg-BG" sz="850" dirty="0">
                <a:solidFill>
                  <a:schemeClr val="dk1"/>
                </a:solidFill>
                <a:highlight>
                  <a:srgbClr val="FFFFFF"/>
                </a:highlight>
                <a:latin typeface="Verdana"/>
                <a:ea typeface="Verdana"/>
                <a:cs typeface="Verdana"/>
                <a:sym typeface="Verdana"/>
              </a:rPr>
              <a:t>заснемането е автоматично. Потребителят задава параметри като код на шаблон, размер на стъпка на завъртане и др.</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3c7ff6cec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3c7ff6cec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800"/>
              </a:spcBef>
              <a:spcAft>
                <a:spcPts val="0"/>
              </a:spcAft>
              <a:buNone/>
            </a:pPr>
            <a:r>
              <a:rPr lang="en" sz="850" dirty="0">
                <a:solidFill>
                  <a:schemeClr val="dk1"/>
                </a:solidFill>
                <a:highlight>
                  <a:schemeClr val="lt1"/>
                </a:highlight>
                <a:latin typeface="Verdana"/>
                <a:ea typeface="Verdana"/>
                <a:cs typeface="Verdana"/>
                <a:sym typeface="Verdana"/>
              </a:rPr>
              <a:t>Техническите компоненти на един 3D скенер са: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Контролна платформа, която изпълнява управлението на сензорите, актуаторите и </a:t>
            </a:r>
            <a:r>
              <a:rPr lang="bg-BG" sz="850" dirty="0">
                <a:solidFill>
                  <a:schemeClr val="dk1"/>
                </a:solidFill>
                <a:highlight>
                  <a:srgbClr val="FFFFFF"/>
                </a:highlight>
                <a:latin typeface="Verdana"/>
                <a:ea typeface="Verdana"/>
                <a:cs typeface="Verdana"/>
                <a:sym typeface="Verdana"/>
              </a:rPr>
              <a:t>обработката</a:t>
            </a:r>
            <a:r>
              <a:rPr lang="en" sz="850" dirty="0">
                <a:solidFill>
                  <a:schemeClr val="dk1"/>
                </a:solidFill>
                <a:highlight>
                  <a:srgbClr val="FFFFFF"/>
                </a:highlight>
                <a:latin typeface="Verdana"/>
                <a:ea typeface="Verdana"/>
                <a:cs typeface="Verdana"/>
                <a:sym typeface="Verdana"/>
              </a:rPr>
              <a:t> на получените данни.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Камера се използва за заснемане на сцената, </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Докато източник на светлина и въртящата платформа п</a:t>
            </a:r>
            <a:r>
              <a:rPr lang="bg-BG" sz="850" dirty="0">
                <a:solidFill>
                  <a:schemeClr val="dk1"/>
                </a:solidFill>
                <a:highlight>
                  <a:srgbClr val="FFFFFF"/>
                </a:highlight>
                <a:latin typeface="Verdana"/>
                <a:ea typeface="Verdana"/>
                <a:cs typeface="Verdana"/>
                <a:sym typeface="Verdana"/>
              </a:rPr>
              <a:t>р</a:t>
            </a:r>
            <a:r>
              <a:rPr lang="en" sz="850" dirty="0">
                <a:solidFill>
                  <a:schemeClr val="dk1"/>
                </a:solidFill>
                <a:highlight>
                  <a:srgbClr val="FFFFFF"/>
                </a:highlight>
                <a:latin typeface="Verdana"/>
                <a:ea typeface="Verdana"/>
                <a:cs typeface="Verdana"/>
                <a:sym typeface="Verdana"/>
              </a:rPr>
              <a:t>оменят сцената, за да може да се</a:t>
            </a:r>
            <a:r>
              <a:rPr lang="bg-BG" sz="850" dirty="0">
                <a:solidFill>
                  <a:schemeClr val="dk1"/>
                </a:solidFill>
                <a:highlight>
                  <a:srgbClr val="FFFFFF"/>
                </a:highlight>
                <a:latin typeface="Verdana"/>
                <a:ea typeface="Verdana"/>
                <a:cs typeface="Verdana"/>
                <a:sym typeface="Verdana"/>
              </a:rPr>
              <a:t> получи</a:t>
            </a:r>
            <a:r>
              <a:rPr lang="en" sz="850" dirty="0">
                <a:solidFill>
                  <a:schemeClr val="dk1"/>
                </a:solidFill>
                <a:highlight>
                  <a:srgbClr val="FFFFFF"/>
                </a:highlight>
                <a:latin typeface="Verdana"/>
                <a:ea typeface="Verdana"/>
                <a:cs typeface="Verdana"/>
                <a:sym typeface="Verdana"/>
              </a:rPr>
              <a:t> информация за обекта от различните гледни точки.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Памет</a:t>
            </a:r>
            <a:r>
              <a:rPr lang="bg-BG" sz="850" dirty="0">
                <a:solidFill>
                  <a:schemeClr val="dk1"/>
                </a:solidFill>
                <a:highlight>
                  <a:srgbClr val="FFFFFF"/>
                </a:highlight>
                <a:latin typeface="Verdana"/>
                <a:ea typeface="Verdana"/>
                <a:cs typeface="Verdana"/>
                <a:sym typeface="Verdana"/>
              </a:rPr>
              <a:t>та</a:t>
            </a:r>
            <a:r>
              <a:rPr lang="en" sz="850" dirty="0">
                <a:solidFill>
                  <a:schemeClr val="dk1"/>
                </a:solidFill>
                <a:highlight>
                  <a:srgbClr val="FFFFFF"/>
                </a:highlight>
                <a:latin typeface="Verdana"/>
                <a:ea typeface="Verdana"/>
                <a:cs typeface="Verdana"/>
                <a:sym typeface="Verdana"/>
              </a:rPr>
              <a:t> е необходима, за да се съхраняват снимките и евентуално генерираните пространствени данни.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Комуникации - това са интерфейсите между платформата</a:t>
            </a:r>
            <a:r>
              <a:rPr lang="bg-BG" sz="850" dirty="0">
                <a:solidFill>
                  <a:schemeClr val="dk1"/>
                </a:solidFill>
                <a:highlight>
                  <a:srgbClr val="FFFFFF"/>
                </a:highlight>
                <a:latin typeface="Verdana"/>
                <a:ea typeface="Verdana"/>
                <a:cs typeface="Verdana"/>
                <a:sym typeface="Verdana"/>
              </a:rPr>
              <a:t>,</a:t>
            </a:r>
            <a:r>
              <a:rPr lang="en" sz="850" dirty="0">
                <a:solidFill>
                  <a:schemeClr val="dk1"/>
                </a:solidFill>
                <a:highlight>
                  <a:srgbClr val="FFFFFF"/>
                </a:highlight>
                <a:latin typeface="Verdana"/>
                <a:ea typeface="Verdana"/>
                <a:cs typeface="Verdana"/>
                <a:sym typeface="Verdana"/>
              </a:rPr>
              <a:t> отделните компоненти на система, а също и за потребителския интерфейс.</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И нефункционални характеристики като резолюция, кадри в секунда, точност, размер на сканирания обекта и др.</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3c7ff6cecc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3c7ff6cecc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Тук по визуален начин е показано как работи заснемането със структурирана светлина.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 първото изображение се вижда разположението на обекта, камерата и проектора.</a:t>
            </a:r>
            <a:endParaRPr lang="bg-BG"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Въпреки, че проекторът не е камера, то той може да бъде разгледан като камера на</a:t>
            </a:r>
            <a:r>
              <a:rPr lang="bg-BG" sz="850" dirty="0">
                <a:solidFill>
                  <a:schemeClr val="dk1"/>
                </a:solidFill>
                <a:highlight>
                  <a:srgbClr val="FFFFFF"/>
                </a:highlight>
                <a:latin typeface="Verdana"/>
                <a:ea typeface="Verdana"/>
                <a:cs typeface="Verdana"/>
                <a:sym typeface="Verdana"/>
              </a:rPr>
              <a:t> </a:t>
            </a:r>
            <a:r>
              <a:rPr lang="en" sz="850" dirty="0">
                <a:solidFill>
                  <a:schemeClr val="dk1"/>
                </a:solidFill>
                <a:highlight>
                  <a:srgbClr val="FFFFFF"/>
                </a:highlight>
                <a:latin typeface="Verdana"/>
                <a:ea typeface="Verdana"/>
                <a:cs typeface="Verdana"/>
                <a:sym typeface="Verdana"/>
              </a:rPr>
              <a:t>обратно, защото принципът на действие на двете е много подобен, но к</a:t>
            </a:r>
            <a:r>
              <a:rPr lang="bg-BG" sz="850" dirty="0">
                <a:solidFill>
                  <a:schemeClr val="dk1"/>
                </a:solidFill>
                <a:highlight>
                  <a:srgbClr val="FFFFFF"/>
                </a:highlight>
                <a:latin typeface="Verdana"/>
                <a:ea typeface="Verdana"/>
                <a:cs typeface="Verdana"/>
                <a:sym typeface="Verdana"/>
              </a:rPr>
              <a:t>а</a:t>
            </a:r>
            <a:r>
              <a:rPr lang="en" sz="850" dirty="0">
                <a:solidFill>
                  <a:schemeClr val="dk1"/>
                </a:solidFill>
                <a:highlight>
                  <a:srgbClr val="FFFFFF"/>
                </a:highlight>
                <a:latin typeface="Verdana"/>
                <a:ea typeface="Verdana"/>
                <a:cs typeface="Verdana"/>
                <a:sym typeface="Verdana"/>
              </a:rPr>
              <a:t>мерата приема светлината, а проектора я излъчва.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 второто изображение графично е показан този принцип, чрез който се постига един вид стереоскопично сканиране. Отляво е показано какво излъчва </a:t>
            </a:r>
            <a:r>
              <a:rPr lang="bg-BG" sz="1100" b="0" i="0" u="none" strike="noStrike" cap="none" dirty="0">
                <a:solidFill>
                  <a:srgbClr val="000000"/>
                </a:solidFill>
                <a:effectLst/>
                <a:highlight>
                  <a:srgbClr val="FFFFFF"/>
                </a:highlight>
                <a:latin typeface="Arial"/>
                <a:ea typeface="Arial"/>
                <a:cs typeface="Arial"/>
                <a:sym typeface="Arial"/>
              </a:rPr>
              <a:t>проектора</a:t>
            </a:r>
            <a:r>
              <a:rPr lang="en" sz="850" dirty="0">
                <a:solidFill>
                  <a:schemeClr val="dk1"/>
                </a:solidFill>
                <a:highlight>
                  <a:srgbClr val="FFFFFF"/>
                </a:highlight>
                <a:latin typeface="Verdana"/>
                <a:ea typeface="Verdana"/>
                <a:cs typeface="Verdana"/>
                <a:sym typeface="Verdana"/>
              </a:rPr>
              <a:t>, това е шаблон, който е съставен от черни и бели райета. Тук горе е показан</a:t>
            </a:r>
            <a:r>
              <a:rPr lang="bg-BG" sz="850" dirty="0">
                <a:solidFill>
                  <a:schemeClr val="dk1"/>
                </a:solidFill>
                <a:highlight>
                  <a:srgbClr val="FFFFFF"/>
                </a:highlight>
                <a:latin typeface="Verdana"/>
                <a:ea typeface="Verdana"/>
                <a:cs typeface="Verdana"/>
                <a:sym typeface="Verdana"/>
              </a:rPr>
              <a:t>а сцената </a:t>
            </a:r>
            <a:r>
              <a:rPr lang="en" sz="850" dirty="0">
                <a:solidFill>
                  <a:schemeClr val="dk1"/>
                </a:solidFill>
                <a:highlight>
                  <a:srgbClr val="FFFFFF"/>
                </a:highlight>
                <a:latin typeface="Verdana"/>
                <a:ea typeface="Verdana"/>
                <a:cs typeface="Verdana"/>
                <a:sym typeface="Verdana"/>
              </a:rPr>
              <a:t>и по-точно как камерата </a:t>
            </a:r>
            <a:r>
              <a:rPr lang="bg-BG" sz="850" dirty="0">
                <a:solidFill>
                  <a:schemeClr val="dk1"/>
                </a:solidFill>
                <a:highlight>
                  <a:srgbClr val="FFFFFF"/>
                </a:highlight>
                <a:latin typeface="Verdana"/>
                <a:ea typeface="Verdana"/>
                <a:cs typeface="Verdana"/>
                <a:sym typeface="Verdana"/>
              </a:rPr>
              <a:t>я </a:t>
            </a:r>
            <a:r>
              <a:rPr lang="en" sz="850" dirty="0">
                <a:solidFill>
                  <a:schemeClr val="dk1"/>
                </a:solidFill>
                <a:highlight>
                  <a:srgbClr val="FFFFFF"/>
                </a:highlight>
                <a:latin typeface="Verdana"/>
                <a:ea typeface="Verdana"/>
                <a:cs typeface="Verdana"/>
                <a:sym typeface="Verdana"/>
              </a:rPr>
              <a:t>вижда. Вижда се, че обекта е начупен и съответно линиите от шаблона също се начупват. На следващият </a:t>
            </a:r>
            <a:r>
              <a:rPr lang="bg-BG" sz="1100" b="0" i="0" u="none" strike="noStrike" cap="none" dirty="0">
                <a:solidFill>
                  <a:srgbClr val="000000"/>
                </a:solidFill>
                <a:effectLst/>
                <a:highlight>
                  <a:srgbClr val="FFFFFF"/>
                </a:highlight>
                <a:latin typeface="Arial"/>
                <a:ea typeface="Arial"/>
                <a:cs typeface="Arial"/>
                <a:sym typeface="Arial"/>
              </a:rPr>
              <a:t>слайд</a:t>
            </a:r>
            <a:r>
              <a:rPr lang="en" sz="850" dirty="0">
                <a:solidFill>
                  <a:schemeClr val="dk1"/>
                </a:solidFill>
                <a:highlight>
                  <a:srgbClr val="FFFFFF"/>
                </a:highlight>
                <a:latin typeface="Verdana"/>
                <a:ea typeface="Verdana"/>
                <a:cs typeface="Verdana"/>
                <a:sym typeface="Verdana"/>
              </a:rPr>
              <a:t> ще видим </a:t>
            </a:r>
            <a:r>
              <a:rPr lang="bg-BG" sz="850" dirty="0">
                <a:solidFill>
                  <a:schemeClr val="dk1"/>
                </a:solidFill>
                <a:highlight>
                  <a:srgbClr val="FFFFFF"/>
                </a:highlight>
                <a:latin typeface="Verdana"/>
                <a:ea typeface="Verdana"/>
                <a:cs typeface="Verdana"/>
                <a:sym typeface="Verdana"/>
              </a:rPr>
              <a:t>принципа на декодиране и получаването на съответствие между</a:t>
            </a:r>
            <a:r>
              <a:rPr lang="en" sz="850" dirty="0">
                <a:solidFill>
                  <a:schemeClr val="dk1"/>
                </a:solidFill>
                <a:highlight>
                  <a:srgbClr val="FFFFFF"/>
                </a:highlight>
                <a:latin typeface="Verdana"/>
                <a:ea typeface="Verdana"/>
                <a:cs typeface="Verdana"/>
                <a:sym typeface="Verdana"/>
              </a:rPr>
              <a:t> точките C,B и A</a:t>
            </a:r>
            <a:r>
              <a:rPr lang="bg-BG"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Най-отдолу са показани два по-разпространени шаблона - двоичен, който представлява множество от изображения съдържащ</a:t>
            </a:r>
            <a:r>
              <a:rPr lang="bg-BG" sz="850" dirty="0">
                <a:solidFill>
                  <a:schemeClr val="dk1"/>
                </a:solidFill>
                <a:highlight>
                  <a:srgbClr val="FFFFFF"/>
                </a:highlight>
                <a:latin typeface="Verdana"/>
                <a:ea typeface="Verdana"/>
                <a:cs typeface="Verdana"/>
                <a:sym typeface="Verdana"/>
              </a:rPr>
              <a:t>и се от</a:t>
            </a:r>
            <a:r>
              <a:rPr lang="en" sz="850" dirty="0">
                <a:solidFill>
                  <a:schemeClr val="dk1"/>
                </a:solidFill>
                <a:highlight>
                  <a:srgbClr val="FFFFFF"/>
                </a:highlight>
                <a:latin typeface="Verdana"/>
                <a:ea typeface="Verdana"/>
                <a:cs typeface="Verdana"/>
                <a:sym typeface="Verdana"/>
              </a:rPr>
              <a:t> черно-бели линии, които с всяко следващо намаляват ширината си и </a:t>
            </a:r>
            <a:r>
              <a:rPr lang="bg-BG" sz="1100" b="0" i="0" u="none" strike="noStrike" cap="none" dirty="0">
                <a:solidFill>
                  <a:srgbClr val="000000"/>
                </a:solidFill>
                <a:effectLst/>
                <a:highlight>
                  <a:srgbClr val="FFFFFF"/>
                </a:highlight>
                <a:latin typeface="Arial"/>
                <a:ea typeface="Arial"/>
                <a:cs typeface="Arial"/>
                <a:sym typeface="Arial"/>
              </a:rPr>
              <a:t>увеличават </a:t>
            </a:r>
            <a:r>
              <a:rPr lang="en" sz="850" dirty="0">
                <a:solidFill>
                  <a:schemeClr val="dk1"/>
                </a:solidFill>
                <a:highlight>
                  <a:srgbClr val="FFFFFF"/>
                </a:highlight>
                <a:latin typeface="Verdana"/>
                <a:ea typeface="Verdana"/>
                <a:cs typeface="Verdana"/>
                <a:sym typeface="Verdana"/>
              </a:rPr>
              <a:t> броя. Вторият е фазово отместване. То се състоя от три синусоидни шаблона като всеки следващ има отместена фаза с някаква стойност като например 2pi/3.</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3c7ff6cec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3c7ff6cec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Тук ще видим как тези множества от изображения се декодират. На горното изображение все</a:t>
            </a:r>
            <a:r>
              <a:rPr lang="bg-BG" sz="850" dirty="0" err="1">
                <a:solidFill>
                  <a:schemeClr val="dk1"/>
                </a:solidFill>
                <a:highlight>
                  <a:srgbClr val="FFFFFF"/>
                </a:highlight>
                <a:latin typeface="Verdana"/>
                <a:ea typeface="Verdana"/>
                <a:cs typeface="Verdana"/>
                <a:sym typeface="Verdana"/>
              </a:rPr>
              <a:t>ки</a:t>
            </a:r>
            <a:r>
              <a:rPr lang="en" sz="850" dirty="0">
                <a:solidFill>
                  <a:schemeClr val="dk1"/>
                </a:solidFill>
                <a:highlight>
                  <a:srgbClr val="FFFFFF"/>
                </a:highlight>
                <a:latin typeface="Verdana"/>
                <a:ea typeface="Verdana"/>
                <a:cs typeface="Verdana"/>
                <a:sym typeface="Verdana"/>
              </a:rPr>
              <a:t> от редовете е цяло изображение като е премахната височината за спестяване на място. </a:t>
            </a:r>
            <a:r>
              <a:rPr lang="bg-BG" sz="850" dirty="0">
                <a:solidFill>
                  <a:schemeClr val="dk1"/>
                </a:solidFill>
                <a:highlight>
                  <a:srgbClr val="FFFFFF"/>
                </a:highlight>
                <a:latin typeface="Verdana"/>
                <a:ea typeface="Verdana"/>
                <a:cs typeface="Verdana"/>
                <a:sym typeface="Verdana"/>
              </a:rPr>
              <a:t>&lt;&lt;&lt;&lt;&lt;&lt;&gt;&gt;&gt;&gt;&gt;&gt;</a:t>
            </a:r>
            <a:r>
              <a:rPr lang="en" sz="850" dirty="0">
                <a:solidFill>
                  <a:schemeClr val="dk1"/>
                </a:solidFill>
                <a:highlight>
                  <a:srgbClr val="FFFFFF"/>
                </a:highlight>
                <a:latin typeface="Verdana"/>
                <a:ea typeface="Verdana"/>
                <a:cs typeface="Verdana"/>
                <a:sym typeface="Verdana"/>
              </a:rPr>
              <a:t>За кодирането на 16 пиксела ширина са необходими 4 шаблона. Ако стойността на черното и бялото ги приемем съответно за </a:t>
            </a:r>
            <a:r>
              <a:rPr lang="bg-BG" sz="850" dirty="0">
                <a:solidFill>
                  <a:schemeClr val="dk1"/>
                </a:solidFill>
                <a:highlight>
                  <a:srgbClr val="FFFFFF"/>
                </a:highlight>
                <a:latin typeface="Verdana"/>
                <a:ea typeface="Verdana"/>
                <a:cs typeface="Verdana"/>
                <a:sym typeface="Verdana"/>
              </a:rPr>
              <a:t>1</a:t>
            </a:r>
            <a:r>
              <a:rPr lang="en" sz="850" dirty="0">
                <a:solidFill>
                  <a:schemeClr val="dk1"/>
                </a:solidFill>
                <a:highlight>
                  <a:srgbClr val="FFFFFF"/>
                </a:highlight>
                <a:latin typeface="Verdana"/>
                <a:ea typeface="Verdana"/>
                <a:cs typeface="Verdana"/>
                <a:sym typeface="Verdana"/>
              </a:rPr>
              <a:t>-</a:t>
            </a:r>
            <a:r>
              <a:rPr lang="bg-BG" sz="850" dirty="0">
                <a:solidFill>
                  <a:schemeClr val="dk1"/>
                </a:solidFill>
                <a:highlight>
                  <a:srgbClr val="FFFFFF"/>
                </a:highlight>
                <a:latin typeface="Verdana"/>
                <a:ea typeface="Verdana"/>
                <a:cs typeface="Verdana"/>
                <a:sym typeface="Verdana"/>
              </a:rPr>
              <a:t>ц</a:t>
            </a:r>
            <a:r>
              <a:rPr lang="en" sz="850" dirty="0">
                <a:solidFill>
                  <a:schemeClr val="dk1"/>
                </a:solidFill>
                <a:highlight>
                  <a:srgbClr val="FFFFFF"/>
                </a:highlight>
                <a:latin typeface="Verdana"/>
                <a:ea typeface="Verdana"/>
                <a:cs typeface="Verdana"/>
                <a:sym typeface="Verdana"/>
              </a:rPr>
              <a:t>и и </a:t>
            </a:r>
            <a:r>
              <a:rPr lang="bg-BG" sz="850" dirty="0">
                <a:solidFill>
                  <a:schemeClr val="dk1"/>
                </a:solidFill>
                <a:highlight>
                  <a:srgbClr val="FFFFFF"/>
                </a:highlight>
                <a:latin typeface="Verdana"/>
                <a:ea typeface="Verdana"/>
                <a:cs typeface="Verdana"/>
                <a:sym typeface="Verdana"/>
              </a:rPr>
              <a:t>0</a:t>
            </a:r>
            <a:r>
              <a:rPr lang="en" sz="850" dirty="0">
                <a:solidFill>
                  <a:schemeClr val="dk1"/>
                </a:solidFill>
                <a:highlight>
                  <a:srgbClr val="FFFFFF"/>
                </a:highlight>
                <a:latin typeface="Verdana"/>
                <a:ea typeface="Verdana"/>
                <a:cs typeface="Verdana"/>
                <a:sym typeface="Verdana"/>
              </a:rPr>
              <a:t>-</a:t>
            </a:r>
            <a:r>
              <a:rPr lang="bg-BG" sz="850" dirty="0">
                <a:solidFill>
                  <a:schemeClr val="dk1"/>
                </a:solidFill>
                <a:highlight>
                  <a:srgbClr val="FFFFFF"/>
                </a:highlight>
                <a:latin typeface="Verdana"/>
                <a:ea typeface="Verdana"/>
                <a:cs typeface="Verdana"/>
                <a:sym typeface="Verdana"/>
              </a:rPr>
              <a:t>л</a:t>
            </a:r>
            <a:r>
              <a:rPr lang="en" sz="850" dirty="0">
                <a:solidFill>
                  <a:schemeClr val="dk1"/>
                </a:solidFill>
                <a:highlight>
                  <a:srgbClr val="FFFFFF"/>
                </a:highlight>
                <a:latin typeface="Verdana"/>
                <a:ea typeface="Verdana"/>
                <a:cs typeface="Verdana"/>
                <a:sym typeface="Verdana"/>
              </a:rPr>
              <a:t>и, то в първата колона, където е само черно, се получава 1111, в третата с черно-черно-бяло-черно кода е 1101. Така кодът в маркирания пиксел се получава 0110. Разбира се, това кодира уникално само колоната. За да бъде засечен пиксела и по</a:t>
            </a:r>
            <a:r>
              <a:rPr lang="bg-BG" sz="850" dirty="0">
                <a:solidFill>
                  <a:schemeClr val="dk1"/>
                </a:solidFill>
                <a:highlight>
                  <a:srgbClr val="FFFFFF"/>
                </a:highlight>
                <a:latin typeface="Verdana"/>
                <a:ea typeface="Verdana"/>
                <a:cs typeface="Verdana"/>
                <a:sym typeface="Verdana"/>
              </a:rPr>
              <a:t> </a:t>
            </a:r>
            <a:r>
              <a:rPr lang="en" sz="850" dirty="0">
                <a:solidFill>
                  <a:schemeClr val="dk1"/>
                </a:solidFill>
                <a:highlight>
                  <a:srgbClr val="FFFFFF"/>
                </a:highlight>
                <a:latin typeface="Verdana"/>
                <a:ea typeface="Verdana"/>
                <a:cs typeface="Verdana"/>
                <a:sym typeface="Verdana"/>
              </a:rPr>
              <a:t>ред, трябва да се прожектират хоризонтални </a:t>
            </a:r>
            <a:r>
              <a:rPr lang="bg-BG" sz="850" dirty="0">
                <a:solidFill>
                  <a:schemeClr val="dk1"/>
                </a:solidFill>
                <a:highlight>
                  <a:srgbClr val="FFFFFF"/>
                </a:highlight>
                <a:latin typeface="Verdana"/>
                <a:ea typeface="Verdana"/>
                <a:cs typeface="Verdana"/>
                <a:sym typeface="Verdana"/>
              </a:rPr>
              <a:t>шаблони</a:t>
            </a:r>
            <a:r>
              <a:rPr lang="en"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bg-BG" sz="1100" b="0" i="0" u="none" strike="noStrike" cap="none" dirty="0">
                <a:solidFill>
                  <a:srgbClr val="000000"/>
                </a:solidFill>
                <a:effectLst/>
                <a:highlight>
                  <a:srgbClr val="FFFFFF"/>
                </a:highlight>
                <a:latin typeface="Arial"/>
                <a:ea typeface="Arial"/>
                <a:cs typeface="Arial"/>
                <a:sym typeface="Arial"/>
              </a:rPr>
              <a:t>Шаблонът</a:t>
            </a:r>
            <a:r>
              <a:rPr lang="en" sz="850" dirty="0">
                <a:solidFill>
                  <a:schemeClr val="dk1"/>
                </a:solidFill>
                <a:highlight>
                  <a:srgbClr val="FFFFFF"/>
                </a:highlight>
                <a:latin typeface="Verdana"/>
                <a:ea typeface="Verdana"/>
                <a:cs typeface="Verdana"/>
                <a:sym typeface="Verdana"/>
              </a:rPr>
              <a:t>, който разгледахме е Binary шаблон, но за реализацията на Scan-y е използван Gray code. Принципът на декодиране е същия, но местата, на които е по-вероятно да се получи грешка са места, на които преход между черно и бяло. Това е предимството на Gray code, преходите са много по-малко. В примерното </a:t>
            </a:r>
            <a:r>
              <a:rPr lang="bg-BG" sz="1100" b="0" i="0" u="none" strike="noStrike" cap="none" dirty="0">
                <a:solidFill>
                  <a:srgbClr val="000000"/>
                </a:solidFill>
                <a:effectLst/>
                <a:highlight>
                  <a:srgbClr val="FFFFFF"/>
                </a:highlight>
                <a:latin typeface="Arial"/>
                <a:ea typeface="Arial"/>
                <a:cs typeface="Arial"/>
                <a:sym typeface="Arial"/>
              </a:rPr>
              <a:t>сравнение</a:t>
            </a:r>
            <a:r>
              <a:rPr lang="en" sz="850" dirty="0">
                <a:solidFill>
                  <a:schemeClr val="dk1"/>
                </a:solidFill>
                <a:highlight>
                  <a:srgbClr val="FFFFFF"/>
                </a:highlight>
                <a:latin typeface="Verdana"/>
                <a:ea typeface="Verdana"/>
                <a:cs typeface="Verdana"/>
                <a:sym typeface="Verdana"/>
              </a:rPr>
              <a:t> на долното изображение се вижда, че при Binary </a:t>
            </a:r>
            <a:r>
              <a:rPr lang="bg-BG" sz="1100" b="0" i="0" u="none" strike="noStrike" cap="none" dirty="0">
                <a:solidFill>
                  <a:srgbClr val="000000"/>
                </a:solidFill>
                <a:effectLst/>
                <a:highlight>
                  <a:srgbClr val="FFFFFF"/>
                </a:highlight>
                <a:latin typeface="Arial"/>
                <a:ea typeface="Arial"/>
                <a:cs typeface="Arial"/>
                <a:sym typeface="Arial"/>
              </a:rPr>
              <a:t>преходите</a:t>
            </a:r>
            <a:r>
              <a:rPr lang="en" sz="850" dirty="0">
                <a:solidFill>
                  <a:schemeClr val="dk1"/>
                </a:solidFill>
                <a:highlight>
                  <a:srgbClr val="FFFFFF"/>
                </a:highlight>
                <a:latin typeface="Verdana"/>
                <a:ea typeface="Verdana"/>
                <a:cs typeface="Verdana"/>
                <a:sym typeface="Verdana"/>
              </a:rPr>
              <a:t> са 11, а при Gray code са само 7. Реално Gray code е подобрена версия на Binary като всеки следващ </a:t>
            </a:r>
            <a:r>
              <a:rPr lang="bg-BG" sz="850" dirty="0">
                <a:solidFill>
                  <a:schemeClr val="dk1"/>
                </a:solidFill>
                <a:highlight>
                  <a:srgbClr val="FFFFFF"/>
                </a:highlight>
                <a:latin typeface="Verdana"/>
                <a:ea typeface="Verdana"/>
                <a:cs typeface="Verdana"/>
                <a:sym typeface="Verdana"/>
              </a:rPr>
              <a:t>код</a:t>
            </a:r>
            <a:r>
              <a:rPr lang="en" sz="850" dirty="0">
                <a:solidFill>
                  <a:schemeClr val="dk1"/>
                </a:solidFill>
                <a:highlight>
                  <a:srgbClr val="FFFFFF"/>
                </a:highlight>
                <a:latin typeface="Verdana"/>
                <a:ea typeface="Verdana"/>
                <a:cs typeface="Verdana"/>
                <a:sym typeface="Verdana"/>
              </a:rPr>
              <a:t> се различава само </a:t>
            </a:r>
            <a:r>
              <a:rPr lang="bg-BG" sz="850" dirty="0">
                <a:solidFill>
                  <a:schemeClr val="dk1"/>
                </a:solidFill>
                <a:highlight>
                  <a:srgbClr val="FFFFFF"/>
                </a:highlight>
                <a:latin typeface="Verdana"/>
                <a:ea typeface="Verdana"/>
                <a:cs typeface="Verdana"/>
                <a:sym typeface="Verdana"/>
              </a:rPr>
              <a:t>с </a:t>
            </a:r>
            <a:r>
              <a:rPr lang="en" sz="850" dirty="0">
                <a:solidFill>
                  <a:schemeClr val="dk1"/>
                </a:solidFill>
                <a:highlight>
                  <a:srgbClr val="FFFFFF"/>
                </a:highlight>
                <a:latin typeface="Verdana"/>
                <a:ea typeface="Verdana"/>
                <a:cs typeface="Verdana"/>
                <a:sym typeface="Verdana"/>
              </a:rPr>
              <a:t>една стойност</a:t>
            </a:r>
            <a:r>
              <a:rPr lang="bg-BG" sz="850" dirty="0">
                <a:solidFill>
                  <a:schemeClr val="dk1"/>
                </a:solidFill>
                <a:highlight>
                  <a:srgbClr val="FFFFFF"/>
                </a:highlight>
                <a:latin typeface="Verdana"/>
                <a:ea typeface="Verdana"/>
                <a:cs typeface="Verdana"/>
                <a:sym typeface="Verdana"/>
              </a:rPr>
              <a:t> спрямо предходния</a:t>
            </a:r>
            <a:r>
              <a:rPr lang="en"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3c7ff6cecc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3c7ff6cecc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2575" algn="l" rtl="0">
              <a:lnSpc>
                <a:spcPct val="115000"/>
              </a:lnSpc>
              <a:spcBef>
                <a:spcPts val="80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 този слайд е показан процеса на сканиране.</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Първата стъпка е генерирането на шаблоните.</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Последователно тези шаблони се прожектират и се заснемат от камерата.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Горните стъпки се изпълняват за всички гледни точки.</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След това за всяка гледна точка се декодират шаблоните - вертикалните и хоризонталните. </a:t>
            </a:r>
            <a:r>
              <a:rPr lang="bg-BG" sz="850" dirty="0">
                <a:solidFill>
                  <a:schemeClr val="dk1"/>
                </a:solidFill>
                <a:highlight>
                  <a:srgbClr val="FFFFFF"/>
                </a:highlight>
                <a:latin typeface="Verdana"/>
                <a:ea typeface="Verdana"/>
                <a:cs typeface="Verdana"/>
                <a:sym typeface="Verdana"/>
              </a:rPr>
              <a:t>Тук са по два, защото допълнително се заснемат и обърнати шаблони(бялото е черно и черното е бяло), които помагат да се потвърди стойността на пиксела.</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За всяко декодирана точка, се намира отместването ѝ спрямо очакваното. Това разстояние се превръща в облак от точки като се запазва и информацията за цвета</a:t>
            </a:r>
            <a:r>
              <a:rPr lang="bg-BG" sz="850" dirty="0">
                <a:solidFill>
                  <a:schemeClr val="dk1"/>
                </a:solidFill>
                <a:highlight>
                  <a:srgbClr val="FFFFFF"/>
                </a:highlight>
                <a:latin typeface="Verdana"/>
                <a:ea typeface="Verdana"/>
                <a:cs typeface="Verdana"/>
                <a:sym typeface="Verdana"/>
              </a:rPr>
              <a:t>.</a:t>
            </a:r>
            <a:endParaRPr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en" sz="850" dirty="0">
                <a:solidFill>
                  <a:schemeClr val="dk1"/>
                </a:solidFill>
                <a:highlight>
                  <a:srgbClr val="FFFFFF"/>
                </a:highlight>
                <a:latin typeface="Verdana"/>
                <a:ea typeface="Verdana"/>
                <a:cs typeface="Verdana"/>
                <a:sym typeface="Verdana"/>
              </a:rPr>
              <a:t>Накрая се генерира .PLY, които съдържа пространствените данни и е четим от програми като AutoCAD, MeshLab и др.</a:t>
            </a:r>
            <a:endParaRPr lang="bg-BG" sz="850" dirty="0">
              <a:solidFill>
                <a:schemeClr val="dk1"/>
              </a:solidFill>
              <a:highlight>
                <a:srgbClr val="FFFFFF"/>
              </a:highlight>
              <a:latin typeface="Verdana"/>
              <a:ea typeface="Verdana"/>
              <a:cs typeface="Verdana"/>
              <a:sym typeface="Verdana"/>
            </a:endParaRPr>
          </a:p>
          <a:p>
            <a:pPr marL="457200" lvl="0" indent="-282575" algn="l" rtl="0">
              <a:lnSpc>
                <a:spcPct val="115000"/>
              </a:lnSpc>
              <a:spcBef>
                <a:spcPts val="0"/>
              </a:spcBef>
              <a:spcAft>
                <a:spcPts val="0"/>
              </a:spcAft>
              <a:buClr>
                <a:schemeClr val="dk1"/>
              </a:buClr>
              <a:buSzPts val="850"/>
              <a:buFont typeface="Verdana"/>
              <a:buChar char="●"/>
            </a:pPr>
            <a:r>
              <a:rPr lang="bg-BG" sz="850" dirty="0">
                <a:solidFill>
                  <a:schemeClr val="dk1"/>
                </a:solidFill>
                <a:highlight>
                  <a:srgbClr val="FFFFFF"/>
                </a:highlight>
                <a:latin typeface="Verdana"/>
                <a:ea typeface="Verdana"/>
                <a:cs typeface="Verdana"/>
                <a:sym typeface="Verdana"/>
              </a:rPr>
              <a:t>Последното е визуализирано изображение на </a:t>
            </a:r>
            <a:r>
              <a:rPr lang="en-GB" sz="850" dirty="0">
                <a:solidFill>
                  <a:schemeClr val="dk1"/>
                </a:solidFill>
                <a:highlight>
                  <a:srgbClr val="FFFFFF"/>
                </a:highlight>
                <a:latin typeface="Verdana"/>
                <a:ea typeface="Verdana"/>
                <a:cs typeface="Verdana"/>
                <a:sym typeface="Verdana"/>
              </a:rPr>
              <a:t>3D</a:t>
            </a:r>
            <a:r>
              <a:rPr lang="bg-BG" sz="850" dirty="0">
                <a:solidFill>
                  <a:schemeClr val="dk1"/>
                </a:solidFill>
                <a:highlight>
                  <a:srgbClr val="FFFFFF"/>
                </a:highlight>
                <a:latin typeface="Verdana"/>
                <a:ea typeface="Verdana"/>
                <a:cs typeface="Verdana"/>
                <a:sym typeface="Verdana"/>
              </a:rPr>
              <a:t> облак от точки с </a:t>
            </a:r>
            <a:r>
              <a:rPr lang="en-GB" sz="850" dirty="0">
                <a:solidFill>
                  <a:schemeClr val="dk1"/>
                </a:solidFill>
                <a:highlight>
                  <a:srgbClr val="FFFFFF"/>
                </a:highlight>
                <a:latin typeface="Verdana"/>
                <a:ea typeface="Verdana"/>
                <a:cs typeface="Verdana"/>
                <a:sym typeface="Verdana"/>
              </a:rPr>
              <a:t>MeshLab.</a:t>
            </a:r>
            <a:endParaRPr sz="8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998100" y="604500"/>
            <a:ext cx="3597600" cy="39345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sz="36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cxnSp>
        <p:nvCxnSpPr>
          <p:cNvPr id="13" name="Google Shape;13;p2"/>
          <p:cNvCxnSpPr/>
          <p:nvPr/>
        </p:nvCxnSpPr>
        <p:spPr>
          <a:xfrm>
            <a:off x="1524459" y="1797900"/>
            <a:ext cx="0" cy="154770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1"/>
        <p:cNvGrpSpPr/>
        <p:nvPr/>
      </p:nvGrpSpPr>
      <p:grpSpPr>
        <a:xfrm>
          <a:off x="0" y="0"/>
          <a:ext cx="0" cy="0"/>
          <a:chOff x="0" y="0"/>
          <a:chExt cx="0" cy="0"/>
        </a:xfrm>
      </p:grpSpPr>
      <p:sp>
        <p:nvSpPr>
          <p:cNvPr id="62" name="Google Shape;62;p11"/>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63;p11"/>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64" name="Google Shape;64;p11"/>
          <p:cNvSpPr txBox="1">
            <a:spLocks noGrp="1"/>
          </p:cNvSpPr>
          <p:nvPr>
            <p:ph type="body" idx="1"/>
          </p:nvPr>
        </p:nvSpPr>
        <p:spPr>
          <a:xfrm>
            <a:off x="457200" y="1025950"/>
            <a:ext cx="1237200" cy="3091500"/>
          </a:xfrm>
          <a:prstGeom prst="rect">
            <a:avLst/>
          </a:prstGeom>
        </p:spPr>
        <p:txBody>
          <a:bodyPr spcFirstLastPara="1" wrap="square" lIns="0" tIns="0" rIns="0" bIns="0" anchor="ctr" anchorCtr="0">
            <a:noAutofit/>
          </a:bodyPr>
          <a:lstStyle>
            <a:lvl1pPr marL="457200" lvl="0" indent="-228600" algn="r">
              <a:spcBef>
                <a:spcPts val="360"/>
              </a:spcBef>
              <a:spcAft>
                <a:spcPts val="800"/>
              </a:spcAft>
              <a:buSzPts val="1400"/>
              <a:buNone/>
              <a:defRPr sz="1400"/>
            </a:lvl1pPr>
          </a:lstStyle>
          <a:p>
            <a:endParaRPr/>
          </a:p>
        </p:txBody>
      </p:sp>
      <p:sp>
        <p:nvSpPr>
          <p:cNvPr id="65" name="Google Shape;65;p1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3"/>
          <p:cNvCxnSpPr/>
          <p:nvPr/>
        </p:nvCxnSpPr>
        <p:spPr>
          <a:xfrm>
            <a:off x="1524459" y="1797900"/>
            <a:ext cx="0" cy="1547700"/>
          </a:xfrm>
          <a:prstGeom prst="straightConnector1">
            <a:avLst/>
          </a:prstGeom>
          <a:noFill/>
          <a:ln w="9525" cap="flat" cmpd="sng">
            <a:solidFill>
              <a:schemeClr val="lt2"/>
            </a:solidFill>
            <a:prstDash val="solid"/>
            <a:round/>
            <a:headEnd type="none" w="med" len="med"/>
            <a:tailEnd type="none" w="med" len="med"/>
          </a:ln>
        </p:spPr>
      </p:cxnSp>
      <p:sp>
        <p:nvSpPr>
          <p:cNvPr id="17" name="Google Shape;17;p3"/>
          <p:cNvSpPr txBox="1">
            <a:spLocks noGrp="1"/>
          </p:cNvSpPr>
          <p:nvPr>
            <p:ph type="ctrTitle"/>
          </p:nvPr>
        </p:nvSpPr>
        <p:spPr>
          <a:xfrm>
            <a:off x="1991250" y="1583350"/>
            <a:ext cx="3615600" cy="1159800"/>
          </a:xfrm>
          <a:prstGeom prst="rect">
            <a:avLst/>
          </a:prstGeom>
        </p:spPr>
        <p:txBody>
          <a:bodyPr spcFirstLastPara="1" wrap="square" lIns="0" tIns="0" rIns="0" bIns="0" anchor="b"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endParaRPr/>
          </a:p>
        </p:txBody>
      </p:sp>
      <p:sp>
        <p:nvSpPr>
          <p:cNvPr id="18" name="Google Shape;18;p3"/>
          <p:cNvSpPr txBox="1">
            <a:spLocks noGrp="1"/>
          </p:cNvSpPr>
          <p:nvPr>
            <p:ph type="subTitle" idx="1"/>
          </p:nvPr>
        </p:nvSpPr>
        <p:spPr>
          <a:xfrm>
            <a:off x="1991250" y="2840051"/>
            <a:ext cx="3615600" cy="784800"/>
          </a:xfrm>
          <a:prstGeom prst="rect">
            <a:avLst/>
          </a:prstGeom>
        </p:spPr>
        <p:txBody>
          <a:bodyPr spcFirstLastPara="1" wrap="square" lIns="0" tIns="0" rIns="0" bIns="0" anchor="t" anchorCtr="0">
            <a:noAutofit/>
          </a:bodyPr>
          <a:lstStyle>
            <a:lvl1pPr lvl="0" rtl="0">
              <a:spcBef>
                <a:spcPts val="0"/>
              </a:spcBef>
              <a:spcAft>
                <a:spcPts val="0"/>
              </a:spcAft>
              <a:buClr>
                <a:srgbClr val="6B6E81"/>
              </a:buClr>
              <a:buSzPts val="1800"/>
              <a:buNone/>
              <a:defRPr sz="1800"/>
            </a:lvl1pPr>
            <a:lvl2pPr lvl="1" rtl="0">
              <a:spcBef>
                <a:spcPts val="800"/>
              </a:spcBef>
              <a:spcAft>
                <a:spcPts val="0"/>
              </a:spcAft>
              <a:buClr>
                <a:srgbClr val="6B6E81"/>
              </a:buClr>
              <a:buSzPts val="1800"/>
              <a:buNone/>
              <a:defRPr sz="1800"/>
            </a:lvl2pPr>
            <a:lvl3pPr lvl="2" rtl="0">
              <a:spcBef>
                <a:spcPts val="800"/>
              </a:spcBef>
              <a:spcAft>
                <a:spcPts val="0"/>
              </a:spcAft>
              <a:buClr>
                <a:srgbClr val="6B6E81"/>
              </a:buClr>
              <a:buSzPts val="1800"/>
              <a:buNone/>
              <a:defRPr sz="1800"/>
            </a:lvl3pPr>
            <a:lvl4pPr lvl="3" rtl="0">
              <a:spcBef>
                <a:spcPts val="800"/>
              </a:spcBef>
              <a:spcAft>
                <a:spcPts val="0"/>
              </a:spcAft>
              <a:buClr>
                <a:srgbClr val="6B6E81"/>
              </a:buClr>
              <a:buSzPts val="1800"/>
              <a:buNone/>
              <a:defRPr sz="1800"/>
            </a:lvl4pPr>
            <a:lvl5pPr lvl="4" rtl="0">
              <a:spcBef>
                <a:spcPts val="800"/>
              </a:spcBef>
              <a:spcAft>
                <a:spcPts val="0"/>
              </a:spcAft>
              <a:buClr>
                <a:srgbClr val="6B6E81"/>
              </a:buClr>
              <a:buSzPts val="1800"/>
              <a:buNone/>
              <a:defRPr sz="1800"/>
            </a:lvl5pPr>
            <a:lvl6pPr lvl="5" rtl="0">
              <a:spcBef>
                <a:spcPts val="800"/>
              </a:spcBef>
              <a:spcAft>
                <a:spcPts val="0"/>
              </a:spcAft>
              <a:buClr>
                <a:srgbClr val="6B6E81"/>
              </a:buClr>
              <a:buSzPts val="1800"/>
              <a:buNone/>
              <a:defRPr sz="1800"/>
            </a:lvl6pPr>
            <a:lvl7pPr lvl="6" rtl="0">
              <a:spcBef>
                <a:spcPts val="800"/>
              </a:spcBef>
              <a:spcAft>
                <a:spcPts val="0"/>
              </a:spcAft>
              <a:buClr>
                <a:srgbClr val="6B6E81"/>
              </a:buClr>
              <a:buSzPts val="1800"/>
              <a:buNone/>
              <a:defRPr sz="1800"/>
            </a:lvl7pPr>
            <a:lvl8pPr lvl="7" rtl="0">
              <a:spcBef>
                <a:spcPts val="800"/>
              </a:spcBef>
              <a:spcAft>
                <a:spcPts val="0"/>
              </a:spcAft>
              <a:buClr>
                <a:srgbClr val="6B6E81"/>
              </a:buClr>
              <a:buSzPts val="1800"/>
              <a:buNone/>
              <a:defRPr sz="1800"/>
            </a:lvl8pPr>
            <a:lvl9pPr lvl="8" rtl="0">
              <a:spcBef>
                <a:spcPts val="800"/>
              </a:spcBef>
              <a:spcAft>
                <a:spcPts val="800"/>
              </a:spcAft>
              <a:buClr>
                <a:srgbClr val="6B6E81"/>
              </a:buClr>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
        <p:cNvGrpSpPr/>
        <p:nvPr/>
      </p:nvGrpSpPr>
      <p:grpSpPr>
        <a:xfrm>
          <a:off x="0" y="0"/>
          <a:ext cx="0" cy="0"/>
          <a:chOff x="0" y="0"/>
          <a:chExt cx="0" cy="0"/>
        </a:xfrm>
      </p:grpSpPr>
      <p:sp>
        <p:nvSpPr>
          <p:cNvPr id="20" name="Google Shape;20;p4"/>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4"/>
          <p:cNvCxnSpPr/>
          <p:nvPr/>
        </p:nvCxnSpPr>
        <p:spPr>
          <a:xfrm>
            <a:off x="1524459" y="1797900"/>
            <a:ext cx="0" cy="1547700"/>
          </a:xfrm>
          <a:prstGeom prst="straightConnector1">
            <a:avLst/>
          </a:prstGeom>
          <a:noFill/>
          <a:ln w="9525" cap="flat" cmpd="sng">
            <a:solidFill>
              <a:schemeClr val="lt2"/>
            </a:solidFill>
            <a:prstDash val="solid"/>
            <a:round/>
            <a:headEnd type="none" w="med" len="med"/>
            <a:tailEnd type="none" w="med" len="med"/>
          </a:ln>
        </p:spPr>
      </p:cxnSp>
      <p:sp>
        <p:nvSpPr>
          <p:cNvPr id="22" name="Google Shape;22;p4"/>
          <p:cNvSpPr txBox="1">
            <a:spLocks noGrp="1"/>
          </p:cNvSpPr>
          <p:nvPr>
            <p:ph type="body" idx="1"/>
          </p:nvPr>
        </p:nvSpPr>
        <p:spPr>
          <a:xfrm>
            <a:off x="1991250" y="604500"/>
            <a:ext cx="3615600" cy="3934500"/>
          </a:xfrm>
          <a:prstGeom prst="rect">
            <a:avLst/>
          </a:prstGeom>
        </p:spPr>
        <p:txBody>
          <a:bodyPr spcFirstLastPara="1" wrap="square" lIns="0" tIns="0" rIns="0" bIns="0" anchor="ctr" anchorCtr="0">
            <a:noAutofit/>
          </a:bodyPr>
          <a:lstStyle>
            <a:lvl1pPr marL="457200" lvl="0" indent="-381000" rtl="0">
              <a:spcBef>
                <a:spcPts val="0"/>
              </a:spcBef>
              <a:spcAft>
                <a:spcPts val="0"/>
              </a:spcAft>
              <a:buSzPts val="2400"/>
              <a:buChar char="◎"/>
              <a:defRPr sz="2400"/>
            </a:lvl1pPr>
            <a:lvl2pPr marL="914400" lvl="1" indent="-381000" rtl="0">
              <a:spcBef>
                <a:spcPts val="800"/>
              </a:spcBef>
              <a:spcAft>
                <a:spcPts val="0"/>
              </a:spcAft>
              <a:buSzPts val="2400"/>
              <a:buChar char="◎"/>
              <a:defRPr sz="2400"/>
            </a:lvl2pPr>
            <a:lvl3pPr marL="1371600" lvl="2" indent="-381000" rtl="0">
              <a:spcBef>
                <a:spcPts val="800"/>
              </a:spcBef>
              <a:spcAft>
                <a:spcPts val="0"/>
              </a:spcAft>
              <a:buSzPts val="2400"/>
              <a:buChar char="■"/>
              <a:defRPr sz="2400"/>
            </a:lvl3pPr>
            <a:lvl4pPr marL="1828800" lvl="3" indent="-381000" rtl="0">
              <a:spcBef>
                <a:spcPts val="800"/>
              </a:spcBef>
              <a:spcAft>
                <a:spcPts val="0"/>
              </a:spcAft>
              <a:buSzPts val="2400"/>
              <a:buChar char="●"/>
              <a:defRPr sz="2400"/>
            </a:lvl4pPr>
            <a:lvl5pPr marL="2286000" lvl="4" indent="-381000" rtl="0">
              <a:spcBef>
                <a:spcPts val="800"/>
              </a:spcBef>
              <a:spcAft>
                <a:spcPts val="0"/>
              </a:spcAft>
              <a:buSzPts val="2400"/>
              <a:buChar char="○"/>
              <a:defRPr sz="2400"/>
            </a:lvl5pPr>
            <a:lvl6pPr marL="2743200" lvl="5" indent="-381000" rtl="0">
              <a:spcBef>
                <a:spcPts val="800"/>
              </a:spcBef>
              <a:spcAft>
                <a:spcPts val="0"/>
              </a:spcAft>
              <a:buSzPts val="2400"/>
              <a:buChar char="■"/>
              <a:defRPr sz="2400"/>
            </a:lvl6pPr>
            <a:lvl7pPr marL="3200400" lvl="6" indent="-381000" rtl="0">
              <a:spcBef>
                <a:spcPts val="800"/>
              </a:spcBef>
              <a:spcAft>
                <a:spcPts val="0"/>
              </a:spcAft>
              <a:buSzPts val="2400"/>
              <a:buChar char="●"/>
              <a:defRPr sz="2400"/>
            </a:lvl7pPr>
            <a:lvl8pPr marL="3657600" lvl="7" indent="-381000" rtl="0">
              <a:spcBef>
                <a:spcPts val="800"/>
              </a:spcBef>
              <a:spcAft>
                <a:spcPts val="0"/>
              </a:spcAft>
              <a:buSzPts val="2400"/>
              <a:buChar char="○"/>
              <a:defRPr sz="2400"/>
            </a:lvl8pPr>
            <a:lvl9pPr marL="4114800" lvl="8" indent="-381000">
              <a:spcBef>
                <a:spcPts val="800"/>
              </a:spcBef>
              <a:spcAft>
                <a:spcPts val="800"/>
              </a:spcAft>
              <a:buSzPts val="2400"/>
              <a:buChar char="■"/>
              <a:defRPr sz="2400"/>
            </a:lvl9pPr>
          </a:lstStyle>
          <a:p>
            <a:endParaRPr/>
          </a:p>
        </p:txBody>
      </p:sp>
      <p:sp>
        <p:nvSpPr>
          <p:cNvPr id="23" name="Google Shape;23;p4"/>
          <p:cNvSpPr txBox="1"/>
          <p:nvPr/>
        </p:nvSpPr>
        <p:spPr>
          <a:xfrm>
            <a:off x="0" y="2092500"/>
            <a:ext cx="15243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b="1">
                <a:solidFill>
                  <a:schemeClr val="lt2"/>
                </a:solidFill>
                <a:latin typeface="IBM Plex Sans Condensed"/>
                <a:ea typeface="IBM Plex Sans Condensed"/>
                <a:cs typeface="IBM Plex Sans Condensed"/>
                <a:sym typeface="IBM Plex Sans Condensed"/>
              </a:rPr>
              <a:t>“</a:t>
            </a:r>
            <a:endParaRPr sz="9600" b="1">
              <a:solidFill>
                <a:schemeClr val="lt2"/>
              </a:solidFill>
              <a:latin typeface="IBM Plex Sans Condensed"/>
              <a:ea typeface="IBM Plex Sans Condensed"/>
              <a:cs typeface="IBM Plex Sans Condensed"/>
              <a:sym typeface="IBM Plex Sans Condensed"/>
            </a:endParaRPr>
          </a:p>
        </p:txBody>
      </p:sp>
      <p:sp>
        <p:nvSpPr>
          <p:cNvPr id="24" name="Google Shape;24;p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sp>
        <p:nvSpPr>
          <p:cNvPr id="26" name="Google Shape;26;p5"/>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5"/>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28" name="Google Shape;28;p5"/>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9" name="Google Shape;29;p5"/>
          <p:cNvSpPr txBox="1">
            <a:spLocks noGrp="1"/>
          </p:cNvSpPr>
          <p:nvPr>
            <p:ph type="body" idx="1"/>
          </p:nvPr>
        </p:nvSpPr>
        <p:spPr>
          <a:xfrm>
            <a:off x="2191200" y="1026000"/>
            <a:ext cx="5345700" cy="3091500"/>
          </a:xfrm>
          <a:prstGeom prst="rect">
            <a:avLst/>
          </a:prstGeom>
        </p:spPr>
        <p:txBody>
          <a:bodyPr spcFirstLastPara="1" wrap="square" lIns="0" tIns="0" rIns="0" bIns="0" anchor="t" anchorCtr="0">
            <a:no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55600">
              <a:spcBef>
                <a:spcPts val="800"/>
              </a:spcBef>
              <a:spcAft>
                <a:spcPts val="0"/>
              </a:spcAft>
              <a:buSzPts val="2000"/>
              <a:buChar char="■"/>
              <a:defRPr/>
            </a:lvl3pPr>
            <a:lvl4pPr marL="1828800" lvl="3" indent="-355600">
              <a:spcBef>
                <a:spcPts val="800"/>
              </a:spcBef>
              <a:spcAft>
                <a:spcPts val="0"/>
              </a:spcAft>
              <a:buSzPts val="2000"/>
              <a:buChar char="●"/>
              <a:defRPr/>
            </a:lvl4pPr>
            <a:lvl5pPr marL="2286000" lvl="4" indent="-355600">
              <a:spcBef>
                <a:spcPts val="800"/>
              </a:spcBef>
              <a:spcAft>
                <a:spcPts val="0"/>
              </a:spcAft>
              <a:buSzPts val="2000"/>
              <a:buChar char="○"/>
              <a:defRPr/>
            </a:lvl5pPr>
            <a:lvl6pPr marL="2743200" lvl="5" indent="-355600">
              <a:spcBef>
                <a:spcPts val="800"/>
              </a:spcBef>
              <a:spcAft>
                <a:spcPts val="0"/>
              </a:spcAft>
              <a:buSzPts val="2000"/>
              <a:buChar char="■"/>
              <a:defRPr/>
            </a:lvl6pPr>
            <a:lvl7pPr marL="3200400" lvl="6" indent="-355600">
              <a:spcBef>
                <a:spcPts val="800"/>
              </a:spcBef>
              <a:spcAft>
                <a:spcPts val="0"/>
              </a:spcAft>
              <a:buSzPts val="2000"/>
              <a:buChar char="●"/>
              <a:defRPr/>
            </a:lvl7pPr>
            <a:lvl8pPr marL="3657600" lvl="7" indent="-355600">
              <a:spcBef>
                <a:spcPts val="800"/>
              </a:spcBef>
              <a:spcAft>
                <a:spcPts val="0"/>
              </a:spcAft>
              <a:buSzPts val="2000"/>
              <a:buChar char="○"/>
              <a:defRPr/>
            </a:lvl8pPr>
            <a:lvl9pPr marL="4114800" lvl="8" indent="-355600">
              <a:spcBef>
                <a:spcPts val="800"/>
              </a:spcBef>
              <a:spcAft>
                <a:spcPts val="800"/>
              </a:spcAft>
              <a:buSzPts val="2000"/>
              <a:buChar char="■"/>
              <a:defRPr/>
            </a:lvl9pPr>
          </a:lstStyle>
          <a:p>
            <a:endParaRPr/>
          </a:p>
        </p:txBody>
      </p:sp>
      <p:sp>
        <p:nvSpPr>
          <p:cNvPr id="30" name="Google Shape;30;p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2/3">
  <p:cSld name="TITLE_AND_BODY_1">
    <p:spTree>
      <p:nvGrpSpPr>
        <p:cNvPr id="1" name="Shape 31"/>
        <p:cNvGrpSpPr/>
        <p:nvPr/>
      </p:nvGrpSpPr>
      <p:grpSpPr>
        <a:xfrm>
          <a:off x="0" y="0"/>
          <a:ext cx="0" cy="0"/>
          <a:chOff x="0" y="0"/>
          <a:chExt cx="0" cy="0"/>
        </a:xfrm>
      </p:grpSpPr>
      <p:sp>
        <p:nvSpPr>
          <p:cNvPr id="32" name="Google Shape;32;p6"/>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3;p6"/>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34" name="Google Shape;34;p6"/>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5" name="Google Shape;35;p6"/>
          <p:cNvSpPr txBox="1">
            <a:spLocks noGrp="1"/>
          </p:cNvSpPr>
          <p:nvPr>
            <p:ph type="body" idx="1"/>
          </p:nvPr>
        </p:nvSpPr>
        <p:spPr>
          <a:xfrm>
            <a:off x="2191200" y="1026000"/>
            <a:ext cx="35994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55600" rtl="0">
              <a:spcBef>
                <a:spcPts val="800"/>
              </a:spcBef>
              <a:spcAft>
                <a:spcPts val="0"/>
              </a:spcAft>
              <a:buSzPts val="2000"/>
              <a:buChar char="■"/>
              <a:defRPr/>
            </a:lvl3pPr>
            <a:lvl4pPr marL="1828800" lvl="3" indent="-355600" rtl="0">
              <a:spcBef>
                <a:spcPts val="800"/>
              </a:spcBef>
              <a:spcAft>
                <a:spcPts val="0"/>
              </a:spcAft>
              <a:buSzPts val="2000"/>
              <a:buChar char="●"/>
              <a:defRPr/>
            </a:lvl4pPr>
            <a:lvl5pPr marL="2286000" lvl="4" indent="-355600" rtl="0">
              <a:spcBef>
                <a:spcPts val="800"/>
              </a:spcBef>
              <a:spcAft>
                <a:spcPts val="0"/>
              </a:spcAft>
              <a:buSzPts val="2000"/>
              <a:buChar char="○"/>
              <a:defRPr/>
            </a:lvl5pPr>
            <a:lvl6pPr marL="2743200" lvl="5" indent="-355600" rtl="0">
              <a:spcBef>
                <a:spcPts val="800"/>
              </a:spcBef>
              <a:spcAft>
                <a:spcPts val="0"/>
              </a:spcAft>
              <a:buSzPts val="2000"/>
              <a:buChar char="■"/>
              <a:defRPr/>
            </a:lvl6pPr>
            <a:lvl7pPr marL="3200400" lvl="6" indent="-355600" rtl="0">
              <a:spcBef>
                <a:spcPts val="800"/>
              </a:spcBef>
              <a:spcAft>
                <a:spcPts val="0"/>
              </a:spcAft>
              <a:buSzPts val="2000"/>
              <a:buChar char="●"/>
              <a:defRPr/>
            </a:lvl7pPr>
            <a:lvl8pPr marL="3657600" lvl="7" indent="-355600" rtl="0">
              <a:spcBef>
                <a:spcPts val="800"/>
              </a:spcBef>
              <a:spcAft>
                <a:spcPts val="0"/>
              </a:spcAft>
              <a:buSzPts val="2000"/>
              <a:buChar char="○"/>
              <a:defRPr/>
            </a:lvl8pPr>
            <a:lvl9pPr marL="4114800" lvl="8" indent="-355600" rtl="0">
              <a:spcBef>
                <a:spcPts val="800"/>
              </a:spcBef>
              <a:spcAft>
                <a:spcPts val="800"/>
              </a:spcAft>
              <a:buSzPts val="2000"/>
              <a:buChar char="■"/>
              <a:defRPr/>
            </a:lvl9pPr>
          </a:lstStyle>
          <a:p>
            <a:endParaRPr/>
          </a:p>
        </p:txBody>
      </p:sp>
      <p:sp>
        <p:nvSpPr>
          <p:cNvPr id="36" name="Google Shape;36;p6"/>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7"/>
        <p:cNvGrpSpPr/>
        <p:nvPr/>
      </p:nvGrpSpPr>
      <p:grpSpPr>
        <a:xfrm>
          <a:off x="0" y="0"/>
          <a:ext cx="0" cy="0"/>
          <a:chOff x="0" y="0"/>
          <a:chExt cx="0" cy="0"/>
        </a:xfrm>
      </p:grpSpPr>
      <p:sp>
        <p:nvSpPr>
          <p:cNvPr id="38" name="Google Shape;38;p7"/>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7"/>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40" name="Google Shape;40;p7"/>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41" name="Google Shape;41;p7"/>
          <p:cNvSpPr txBox="1">
            <a:spLocks noGrp="1"/>
          </p:cNvSpPr>
          <p:nvPr>
            <p:ph type="body" idx="1"/>
          </p:nvPr>
        </p:nvSpPr>
        <p:spPr>
          <a:xfrm>
            <a:off x="2183375" y="1026000"/>
            <a:ext cx="2467200" cy="30915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2" name="Google Shape;42;p7"/>
          <p:cNvSpPr txBox="1">
            <a:spLocks noGrp="1"/>
          </p:cNvSpPr>
          <p:nvPr>
            <p:ph type="body" idx="2"/>
          </p:nvPr>
        </p:nvSpPr>
        <p:spPr>
          <a:xfrm>
            <a:off x="5061144" y="1026000"/>
            <a:ext cx="2467200" cy="30915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3" name="Google Shape;43;p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4"/>
        <p:cNvGrpSpPr/>
        <p:nvPr/>
      </p:nvGrpSpPr>
      <p:grpSpPr>
        <a:xfrm>
          <a:off x="0" y="0"/>
          <a:ext cx="0" cy="0"/>
          <a:chOff x="0" y="0"/>
          <a:chExt cx="0" cy="0"/>
        </a:xfrm>
      </p:grpSpPr>
      <p:sp>
        <p:nvSpPr>
          <p:cNvPr id="45" name="Google Shape;45;p8"/>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8"/>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47" name="Google Shape;47;p8"/>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8" name="Google Shape;48;p8"/>
          <p:cNvSpPr txBox="1">
            <a:spLocks noGrp="1"/>
          </p:cNvSpPr>
          <p:nvPr>
            <p:ph type="body" idx="1"/>
          </p:nvPr>
        </p:nvSpPr>
        <p:spPr>
          <a:xfrm>
            <a:off x="2183375"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49" name="Google Shape;49;p8"/>
          <p:cNvSpPr txBox="1">
            <a:spLocks noGrp="1"/>
          </p:cNvSpPr>
          <p:nvPr>
            <p:ph type="body" idx="2"/>
          </p:nvPr>
        </p:nvSpPr>
        <p:spPr>
          <a:xfrm>
            <a:off x="4028447"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0" name="Google Shape;50;p8"/>
          <p:cNvSpPr txBox="1">
            <a:spLocks noGrp="1"/>
          </p:cNvSpPr>
          <p:nvPr>
            <p:ph type="body" idx="3"/>
          </p:nvPr>
        </p:nvSpPr>
        <p:spPr>
          <a:xfrm>
            <a:off x="5873519"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1" name="Google Shape;51;p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9"/>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9"/>
          <p:cNvCxnSpPr/>
          <p:nvPr/>
        </p:nvCxnSpPr>
        <p:spPr>
          <a:xfrm>
            <a:off x="1946716" y="1026000"/>
            <a:ext cx="0" cy="3091500"/>
          </a:xfrm>
          <a:prstGeom prst="straightConnector1">
            <a:avLst/>
          </a:prstGeom>
          <a:noFill/>
          <a:ln w="9525" cap="flat" cmpd="sng">
            <a:solidFill>
              <a:schemeClr val="lt2"/>
            </a:solidFill>
            <a:prstDash val="solid"/>
            <a:round/>
            <a:headEnd type="none" w="med" len="med"/>
            <a:tailEnd type="none" w="med" len="med"/>
          </a:ln>
        </p:spPr>
      </p:cxnSp>
      <p:sp>
        <p:nvSpPr>
          <p:cNvPr id="55" name="Google Shape;55;p9"/>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56" name="Google Shape;56;p9"/>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 Max space">
  <p:cSld name="TITLE_ONLY_1">
    <p:spTree>
      <p:nvGrpSpPr>
        <p:cNvPr id="1" name="Shape 57"/>
        <p:cNvGrpSpPr/>
        <p:nvPr/>
      </p:nvGrpSpPr>
      <p:grpSpPr>
        <a:xfrm>
          <a:off x="0" y="0"/>
          <a:ext cx="0" cy="0"/>
          <a:chOff x="0" y="0"/>
          <a:chExt cx="0" cy="0"/>
        </a:xfrm>
      </p:grpSpPr>
      <p:sp>
        <p:nvSpPr>
          <p:cNvPr id="58" name="Google Shape;58;p10"/>
          <p:cNvSpPr/>
          <p:nvPr/>
        </p:nvSpPr>
        <p:spPr>
          <a:xfrm>
            <a:off x="0" y="604500"/>
            <a:ext cx="8492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291300" y="1026000"/>
            <a:ext cx="7740300" cy="255000"/>
          </a:xfrm>
          <a:prstGeom prst="rect">
            <a:avLst/>
          </a:prstGeom>
        </p:spPr>
        <p:txBody>
          <a:bodyPr spcFirstLastPara="1" wrap="square" lIns="0" tIns="0" rIns="0" bIns="0" anchor="t" anchorCtr="0">
            <a:noAutofit/>
          </a:bodyPr>
          <a:lstStyle>
            <a:lvl1pPr lvl="0" algn="l" rtl="0">
              <a:spcBef>
                <a:spcPts val="0"/>
              </a:spcBef>
              <a:spcAft>
                <a:spcPts val="0"/>
              </a:spcAft>
              <a:buSzPts val="1600"/>
              <a:buNone/>
              <a:defRPr/>
            </a:lvl1pPr>
            <a:lvl2pPr lvl="1" algn="l" rtl="0">
              <a:spcBef>
                <a:spcPts val="0"/>
              </a:spcBef>
              <a:spcAft>
                <a:spcPts val="0"/>
              </a:spcAft>
              <a:buSzPts val="1600"/>
              <a:buNone/>
              <a:defRPr/>
            </a:lvl2pPr>
            <a:lvl3pPr lvl="2" algn="l" rtl="0">
              <a:spcBef>
                <a:spcPts val="0"/>
              </a:spcBef>
              <a:spcAft>
                <a:spcPts val="0"/>
              </a:spcAft>
              <a:buSzPts val="1600"/>
              <a:buNone/>
              <a:defRPr/>
            </a:lvl3pPr>
            <a:lvl4pPr lvl="3" algn="l" rtl="0">
              <a:spcBef>
                <a:spcPts val="0"/>
              </a:spcBef>
              <a:spcAft>
                <a:spcPts val="0"/>
              </a:spcAft>
              <a:buSzPts val="1600"/>
              <a:buNone/>
              <a:defRPr/>
            </a:lvl4pPr>
            <a:lvl5pPr lvl="4" algn="l" rtl="0">
              <a:spcBef>
                <a:spcPts val="0"/>
              </a:spcBef>
              <a:spcAft>
                <a:spcPts val="0"/>
              </a:spcAft>
              <a:buSzPts val="1600"/>
              <a:buNone/>
              <a:defRPr/>
            </a:lvl5pPr>
            <a:lvl6pPr lvl="5" algn="l" rtl="0">
              <a:spcBef>
                <a:spcPts val="0"/>
              </a:spcBef>
              <a:spcAft>
                <a:spcPts val="0"/>
              </a:spcAft>
              <a:buSzPts val="1600"/>
              <a:buNone/>
              <a:defRPr/>
            </a:lvl6pPr>
            <a:lvl7pPr lvl="6" algn="l" rtl="0">
              <a:spcBef>
                <a:spcPts val="0"/>
              </a:spcBef>
              <a:spcAft>
                <a:spcPts val="0"/>
              </a:spcAft>
              <a:buSzPts val="1600"/>
              <a:buNone/>
              <a:defRPr/>
            </a:lvl7pPr>
            <a:lvl8pPr lvl="7" algn="l" rtl="0">
              <a:spcBef>
                <a:spcPts val="0"/>
              </a:spcBef>
              <a:spcAft>
                <a:spcPts val="0"/>
              </a:spcAft>
              <a:buSzPts val="1600"/>
              <a:buNone/>
              <a:defRPr/>
            </a:lvl8pPr>
            <a:lvl9pPr lvl="8" algn="l" rtl="0">
              <a:spcBef>
                <a:spcPts val="0"/>
              </a:spcBef>
              <a:spcAft>
                <a:spcPts val="0"/>
              </a:spcAft>
              <a:buSzPts val="1600"/>
              <a:buNone/>
              <a:defRPr/>
            </a:lvl9pPr>
          </a:lstStyle>
          <a:p>
            <a:endParaRPr/>
          </a:p>
        </p:txBody>
      </p:sp>
      <p:sp>
        <p:nvSpPr>
          <p:cNvPr id="60" name="Google Shape;60;p10"/>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13">
            <a:alphaModFix/>
          </a:blip>
          <a:stretch>
            <a:fillRect/>
          </a:stretch>
        </p:blipFill>
        <p:spPr>
          <a:xfrm>
            <a:off x="0" y="11300"/>
            <a:ext cx="9144000" cy="5143500"/>
          </a:xfrm>
          <a:prstGeom prst="rect">
            <a:avLst/>
          </a:prstGeom>
          <a:noFill/>
          <a:ln>
            <a:noFill/>
          </a:ln>
        </p:spPr>
      </p:pic>
      <p:sp>
        <p:nvSpPr>
          <p:cNvPr id="7" name="Google Shape;7;p1"/>
          <p:cNvSpPr txBox="1">
            <a:spLocks noGrp="1"/>
          </p:cNvSpPr>
          <p:nvPr>
            <p:ph type="title"/>
          </p:nvPr>
        </p:nvSpPr>
        <p:spPr>
          <a:xfrm>
            <a:off x="291300" y="1026000"/>
            <a:ext cx="1341900" cy="3091500"/>
          </a:xfrm>
          <a:prstGeom prst="rect">
            <a:avLst/>
          </a:prstGeom>
          <a:noFill/>
          <a:ln>
            <a:noFill/>
          </a:ln>
        </p:spPr>
        <p:txBody>
          <a:bodyPr spcFirstLastPara="1" wrap="square" lIns="0" tIns="0" rIns="0" bIns="0" anchor="t" anchorCtr="0">
            <a:noAutofit/>
          </a:bodyPr>
          <a:lstStyle>
            <a:lvl1pPr lvl="0"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1pPr>
            <a:lvl2pPr lvl="1"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2pPr>
            <a:lvl3pPr lvl="2"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3pPr>
            <a:lvl4pPr lvl="3"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4pPr>
            <a:lvl5pPr lvl="4"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5pPr>
            <a:lvl6pPr lvl="5"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6pPr>
            <a:lvl7pPr lvl="6"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7pPr>
            <a:lvl8pPr lvl="7"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8pPr>
            <a:lvl9pPr lvl="8" algn="r">
              <a:spcBef>
                <a:spcPts val="0"/>
              </a:spcBef>
              <a:spcAft>
                <a:spcPts val="0"/>
              </a:spcAft>
              <a:buClr>
                <a:schemeClr val="accent1"/>
              </a:buClr>
              <a:buSzPts val="1600"/>
              <a:buFont typeface="IBM Plex Sans Condensed"/>
              <a:buNone/>
              <a:defRPr sz="1600" b="1">
                <a:solidFill>
                  <a:schemeClr val="accent1"/>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body" idx="1"/>
          </p:nvPr>
        </p:nvSpPr>
        <p:spPr>
          <a:xfrm>
            <a:off x="2191200" y="1026000"/>
            <a:ext cx="5345700" cy="3091500"/>
          </a:xfrm>
          <a:prstGeom prst="rect">
            <a:avLst/>
          </a:prstGeom>
          <a:noFill/>
          <a:ln>
            <a:noFill/>
          </a:ln>
        </p:spPr>
        <p:txBody>
          <a:bodyPr spcFirstLastPara="1" wrap="square" lIns="0" tIns="0" rIns="0" bIns="0" anchor="t" anchorCtr="0">
            <a:noAutofit/>
          </a:bodyPr>
          <a:lstStyle>
            <a:lvl1pPr marL="457200" lvl="0" indent="-317500">
              <a:lnSpc>
                <a:spcPct val="114000"/>
              </a:lnSpc>
              <a:spcBef>
                <a:spcPts val="0"/>
              </a:spcBef>
              <a:spcAft>
                <a:spcPts val="0"/>
              </a:spcAft>
              <a:buClr>
                <a:schemeClr val="lt2"/>
              </a:buClr>
              <a:buSzPts val="1400"/>
              <a:buFont typeface="Frank Ruhl Libre Light"/>
              <a:buChar char="◎"/>
              <a:defRPr sz="2000">
                <a:solidFill>
                  <a:schemeClr val="dk2"/>
                </a:solidFill>
                <a:latin typeface="Frank Ruhl Libre Light"/>
                <a:ea typeface="Frank Ruhl Libre Light"/>
                <a:cs typeface="Frank Ruhl Libre Light"/>
                <a:sym typeface="Frank Ruhl Libre Light"/>
              </a:defRPr>
            </a:lvl1pPr>
            <a:lvl2pPr marL="914400" lvl="1" indent="-317500">
              <a:lnSpc>
                <a:spcPct val="114000"/>
              </a:lnSpc>
              <a:spcBef>
                <a:spcPts val="800"/>
              </a:spcBef>
              <a:spcAft>
                <a:spcPts val="0"/>
              </a:spcAft>
              <a:buClr>
                <a:schemeClr val="lt2"/>
              </a:buClr>
              <a:buSzPts val="1400"/>
              <a:buFont typeface="Frank Ruhl Libre Light"/>
              <a:buChar char="◎"/>
              <a:defRPr sz="2000">
                <a:solidFill>
                  <a:schemeClr val="dk2"/>
                </a:solidFill>
                <a:latin typeface="Frank Ruhl Libre Light"/>
                <a:ea typeface="Frank Ruhl Libre Light"/>
                <a:cs typeface="Frank Ruhl Libre Light"/>
                <a:sym typeface="Frank Ruhl Libre Light"/>
              </a:defRPr>
            </a:lvl2pPr>
            <a:lvl3pPr marL="1371600" lvl="2" indent="-355600">
              <a:lnSpc>
                <a:spcPct val="114000"/>
              </a:lnSpc>
              <a:spcBef>
                <a:spcPts val="800"/>
              </a:spcBef>
              <a:spcAft>
                <a:spcPts val="0"/>
              </a:spcAft>
              <a:buClr>
                <a:schemeClr val="lt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3pPr>
            <a:lvl4pPr marL="1828800" lvl="3" indent="-355600">
              <a:lnSpc>
                <a:spcPct val="114000"/>
              </a:lnSpc>
              <a:spcBef>
                <a:spcPts val="800"/>
              </a:spcBef>
              <a:spcAft>
                <a:spcPts val="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4pPr>
            <a:lvl5pPr marL="2286000" lvl="4" indent="-355600">
              <a:lnSpc>
                <a:spcPct val="114000"/>
              </a:lnSpc>
              <a:spcBef>
                <a:spcPts val="800"/>
              </a:spcBef>
              <a:spcAft>
                <a:spcPts val="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5pPr>
            <a:lvl6pPr marL="2743200" lvl="5" indent="-355600">
              <a:lnSpc>
                <a:spcPct val="114000"/>
              </a:lnSpc>
              <a:spcBef>
                <a:spcPts val="800"/>
              </a:spcBef>
              <a:spcAft>
                <a:spcPts val="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6pPr>
            <a:lvl7pPr marL="3200400" lvl="6" indent="-355600">
              <a:lnSpc>
                <a:spcPct val="114000"/>
              </a:lnSpc>
              <a:spcBef>
                <a:spcPts val="800"/>
              </a:spcBef>
              <a:spcAft>
                <a:spcPts val="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7pPr>
            <a:lvl8pPr marL="3657600" lvl="7" indent="-355600">
              <a:lnSpc>
                <a:spcPct val="114000"/>
              </a:lnSpc>
              <a:spcBef>
                <a:spcPts val="800"/>
              </a:spcBef>
              <a:spcAft>
                <a:spcPts val="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8pPr>
            <a:lvl9pPr marL="4114800" lvl="8" indent="-355600">
              <a:lnSpc>
                <a:spcPct val="114000"/>
              </a:lnSpc>
              <a:spcBef>
                <a:spcPts val="800"/>
              </a:spcBef>
              <a:spcAft>
                <a:spcPts val="800"/>
              </a:spcAft>
              <a:buClr>
                <a:schemeClr val="dk2"/>
              </a:buClr>
              <a:buSzPts val="2000"/>
              <a:buFont typeface="Frank Ruhl Libre Light"/>
              <a:buChar char="■"/>
              <a:defRPr sz="2000">
                <a:solidFill>
                  <a:schemeClr val="dk2"/>
                </a:solidFill>
                <a:latin typeface="Frank Ruhl Libre Light"/>
                <a:ea typeface="Frank Ruhl Libre Light"/>
                <a:cs typeface="Frank Ruhl Libre Light"/>
                <a:sym typeface="Frank Ruhl Libre Light"/>
              </a:defRPr>
            </a:lvl9pPr>
          </a:lstStyle>
          <a:p>
            <a:endParaRPr/>
          </a:p>
        </p:txBody>
      </p:sp>
      <p:sp>
        <p:nvSpPr>
          <p:cNvPr id="9" name="Google Shape;9;p1"/>
          <p:cNvSpPr txBox="1">
            <a:spLocks noGrp="1"/>
          </p:cNvSpPr>
          <p:nvPr>
            <p:ph type="sldNum" idx="12"/>
          </p:nvPr>
        </p:nvSpPr>
        <p:spPr>
          <a:xfrm>
            <a:off x="8453425" y="-60"/>
            <a:ext cx="548700" cy="5143500"/>
          </a:xfrm>
          <a:prstGeom prst="rect">
            <a:avLst/>
          </a:prstGeom>
          <a:noFill/>
          <a:ln>
            <a:noFill/>
          </a:ln>
        </p:spPr>
        <p:txBody>
          <a:bodyPr spcFirstLastPara="1" wrap="square" lIns="0" tIns="0" rIns="0" bIns="0" anchor="ctr" anchorCtr="0">
            <a:noAutofit/>
          </a:bodyPr>
          <a:lstStyle>
            <a:lvl1pPr lvl="0" algn="r">
              <a:buNone/>
              <a:defRPr sz="1100">
                <a:solidFill>
                  <a:schemeClr val="lt1"/>
                </a:solidFill>
                <a:latin typeface="IBM Plex Sans Condensed"/>
                <a:ea typeface="IBM Plex Sans Condensed"/>
                <a:cs typeface="IBM Plex Sans Condensed"/>
                <a:sym typeface="IBM Plex Sans Condensed"/>
              </a:defRPr>
            </a:lvl1pPr>
            <a:lvl2pPr lvl="1" algn="r">
              <a:buNone/>
              <a:defRPr sz="1100">
                <a:solidFill>
                  <a:schemeClr val="lt1"/>
                </a:solidFill>
                <a:latin typeface="IBM Plex Sans Condensed"/>
                <a:ea typeface="IBM Plex Sans Condensed"/>
                <a:cs typeface="IBM Plex Sans Condensed"/>
                <a:sym typeface="IBM Plex Sans Condensed"/>
              </a:defRPr>
            </a:lvl2pPr>
            <a:lvl3pPr lvl="2" algn="r">
              <a:buNone/>
              <a:defRPr sz="1100">
                <a:solidFill>
                  <a:schemeClr val="lt1"/>
                </a:solidFill>
                <a:latin typeface="IBM Plex Sans Condensed"/>
                <a:ea typeface="IBM Plex Sans Condensed"/>
                <a:cs typeface="IBM Plex Sans Condensed"/>
                <a:sym typeface="IBM Plex Sans Condensed"/>
              </a:defRPr>
            </a:lvl3pPr>
            <a:lvl4pPr lvl="3" algn="r">
              <a:buNone/>
              <a:defRPr sz="1100">
                <a:solidFill>
                  <a:schemeClr val="lt1"/>
                </a:solidFill>
                <a:latin typeface="IBM Plex Sans Condensed"/>
                <a:ea typeface="IBM Plex Sans Condensed"/>
                <a:cs typeface="IBM Plex Sans Condensed"/>
                <a:sym typeface="IBM Plex Sans Condensed"/>
              </a:defRPr>
            </a:lvl4pPr>
            <a:lvl5pPr lvl="4" algn="r">
              <a:buNone/>
              <a:defRPr sz="1100">
                <a:solidFill>
                  <a:schemeClr val="lt1"/>
                </a:solidFill>
                <a:latin typeface="IBM Plex Sans Condensed"/>
                <a:ea typeface="IBM Plex Sans Condensed"/>
                <a:cs typeface="IBM Plex Sans Condensed"/>
                <a:sym typeface="IBM Plex Sans Condensed"/>
              </a:defRPr>
            </a:lvl5pPr>
            <a:lvl6pPr lvl="5" algn="r">
              <a:buNone/>
              <a:defRPr sz="1100">
                <a:solidFill>
                  <a:schemeClr val="lt1"/>
                </a:solidFill>
                <a:latin typeface="IBM Plex Sans Condensed"/>
                <a:ea typeface="IBM Plex Sans Condensed"/>
                <a:cs typeface="IBM Plex Sans Condensed"/>
                <a:sym typeface="IBM Plex Sans Condensed"/>
              </a:defRPr>
            </a:lvl6pPr>
            <a:lvl7pPr lvl="6" algn="r">
              <a:buNone/>
              <a:defRPr sz="1100">
                <a:solidFill>
                  <a:schemeClr val="lt1"/>
                </a:solidFill>
                <a:latin typeface="IBM Plex Sans Condensed"/>
                <a:ea typeface="IBM Plex Sans Condensed"/>
                <a:cs typeface="IBM Plex Sans Condensed"/>
                <a:sym typeface="IBM Plex Sans Condensed"/>
              </a:defRPr>
            </a:lvl7pPr>
            <a:lvl8pPr lvl="7" algn="r">
              <a:buNone/>
              <a:defRPr sz="1100">
                <a:solidFill>
                  <a:schemeClr val="lt1"/>
                </a:solidFill>
                <a:latin typeface="IBM Plex Sans Condensed"/>
                <a:ea typeface="IBM Plex Sans Condensed"/>
                <a:cs typeface="IBM Plex Sans Condensed"/>
                <a:sym typeface="IBM Plex Sans Condensed"/>
              </a:defRPr>
            </a:lvl8pPr>
            <a:lvl9pPr lvl="8" algn="r">
              <a:buNone/>
              <a:defRPr sz="1100">
                <a:solidFill>
                  <a:schemeClr val="lt1"/>
                </a:solidFill>
                <a:latin typeface="IBM Plex Sans Condensed"/>
                <a:ea typeface="IBM Plex Sans Condensed"/>
                <a:cs typeface="IBM Plex Sans Condensed"/>
                <a:sym typeface="IBM Plex Sans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7.jpg"/><Relationship Id="rId13" Type="http://schemas.openxmlformats.org/officeDocument/2006/relationships/image" Target="../media/image22.jpg"/><Relationship Id="rId18" Type="http://schemas.openxmlformats.org/officeDocument/2006/relationships/image" Target="../media/image27.jpg"/><Relationship Id="rId3" Type="http://schemas.openxmlformats.org/officeDocument/2006/relationships/image" Target="../media/image12.png"/><Relationship Id="rId7" Type="http://schemas.openxmlformats.org/officeDocument/2006/relationships/image" Target="../media/image16.jpg"/><Relationship Id="rId12" Type="http://schemas.openxmlformats.org/officeDocument/2006/relationships/image" Target="../media/image21.jpg"/><Relationship Id="rId17" Type="http://schemas.openxmlformats.org/officeDocument/2006/relationships/image" Target="../media/image26.jpg"/><Relationship Id="rId2" Type="http://schemas.openxmlformats.org/officeDocument/2006/relationships/notesSlide" Target="../notesSlides/notesSlide9.xml"/><Relationship Id="rId16" Type="http://schemas.openxmlformats.org/officeDocument/2006/relationships/image" Target="../media/image25.jpg"/><Relationship Id="rId1" Type="http://schemas.openxmlformats.org/officeDocument/2006/relationships/slideLayout" Target="../slideLayouts/slideLayout4.xml"/><Relationship Id="rId6" Type="http://schemas.openxmlformats.org/officeDocument/2006/relationships/image" Target="../media/image15.jpg"/><Relationship Id="rId11" Type="http://schemas.openxmlformats.org/officeDocument/2006/relationships/image" Target="../media/image20.jpg"/><Relationship Id="rId5" Type="http://schemas.openxmlformats.org/officeDocument/2006/relationships/image" Target="../media/image14.jpg"/><Relationship Id="rId15" Type="http://schemas.openxmlformats.org/officeDocument/2006/relationships/image" Target="../media/image24.jpg"/><Relationship Id="rId10" Type="http://schemas.openxmlformats.org/officeDocument/2006/relationships/image" Target="../media/image19.jpg"/><Relationship Id="rId19" Type="http://schemas.openxmlformats.org/officeDocument/2006/relationships/image" Target="../media/image28.jpg"/><Relationship Id="rId4" Type="http://schemas.openxmlformats.org/officeDocument/2006/relationships/image" Target="../media/image13.png"/><Relationship Id="rId9" Type="http://schemas.openxmlformats.org/officeDocument/2006/relationships/image" Target="../media/image18.jpg"/><Relationship Id="rId14" Type="http://schemas.openxmlformats.org/officeDocument/2006/relationships/image" Target="../media/image2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idx="4294967295"/>
          </p:nvPr>
        </p:nvSpPr>
        <p:spPr>
          <a:xfrm>
            <a:off x="2417300" y="1233750"/>
            <a:ext cx="4673400" cy="1814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800"/>
              <a:t>Scan-y: </a:t>
            </a:r>
            <a:endParaRPr sz="2800"/>
          </a:p>
          <a:p>
            <a:pPr marL="0" lvl="0" indent="0" algn="l" rtl="0">
              <a:spcBef>
                <a:spcPts val="0"/>
              </a:spcBef>
              <a:spcAft>
                <a:spcPts val="0"/>
              </a:spcAft>
              <a:buNone/>
            </a:pPr>
            <a:r>
              <a:rPr lang="en" sz="2800"/>
              <a:t>3D сканираща система със структурирана светлина за реконструкция</a:t>
            </a:r>
            <a:endParaRPr sz="2800"/>
          </a:p>
          <a:p>
            <a:pPr marL="0" lvl="0" indent="0" algn="r" rtl="0">
              <a:spcBef>
                <a:spcPts val="0"/>
              </a:spcBef>
              <a:spcAft>
                <a:spcPts val="0"/>
              </a:spcAft>
              <a:buNone/>
            </a:pPr>
            <a:endParaRPr/>
          </a:p>
        </p:txBody>
      </p:sp>
      <p:grpSp>
        <p:nvGrpSpPr>
          <p:cNvPr id="73" name="Google Shape;73;p13"/>
          <p:cNvGrpSpPr/>
          <p:nvPr/>
        </p:nvGrpSpPr>
        <p:grpSpPr>
          <a:xfrm>
            <a:off x="570333" y="2029522"/>
            <a:ext cx="826516" cy="648276"/>
            <a:chOff x="5247525" y="3007275"/>
            <a:chExt cx="517575" cy="384825"/>
          </a:xfrm>
        </p:grpSpPr>
        <p:sp>
          <p:nvSpPr>
            <p:cNvPr id="74" name="Google Shape;74;p13"/>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3"/>
          <p:cNvSpPr txBox="1"/>
          <p:nvPr/>
        </p:nvSpPr>
        <p:spPr>
          <a:xfrm>
            <a:off x="4485500" y="3575700"/>
            <a:ext cx="3344100" cy="6156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accent1"/>
                </a:solidFill>
                <a:latin typeface="IBM Plex Sans Condensed"/>
                <a:ea typeface="IBM Plex Sans Condensed"/>
                <a:cs typeface="IBM Plex Sans Condensed"/>
                <a:sym typeface="IBM Plex Sans Condensed"/>
              </a:rPr>
              <a:t>Научен ръководител: </a:t>
            </a:r>
            <a:br>
              <a:rPr lang="en">
                <a:solidFill>
                  <a:schemeClr val="accent1"/>
                </a:solidFill>
                <a:latin typeface="IBM Plex Sans Condensed"/>
                <a:ea typeface="IBM Plex Sans Condensed"/>
                <a:cs typeface="IBM Plex Sans Condensed"/>
                <a:sym typeface="IBM Plex Sans Condensed"/>
              </a:rPr>
            </a:br>
            <a:r>
              <a:rPr lang="en" b="1">
                <a:solidFill>
                  <a:schemeClr val="accent1"/>
                </a:solidFill>
                <a:latin typeface="IBM Plex Sans Condensed"/>
                <a:ea typeface="IBM Plex Sans Condensed"/>
                <a:cs typeface="IBM Plex Sans Condensed"/>
                <a:sym typeface="IBM Plex Sans Condensed"/>
              </a:rPr>
              <a:t>проф. д-р Васил Георгиев Цунижев</a:t>
            </a:r>
            <a:endParaRPr b="1">
              <a:latin typeface="Frank Ruhl Libre"/>
              <a:ea typeface="Frank Ruhl Libre"/>
              <a:cs typeface="Frank Ruhl Libre"/>
              <a:sym typeface="Frank Ruhl Libre"/>
            </a:endParaRPr>
          </a:p>
        </p:txBody>
      </p:sp>
      <p:sp>
        <p:nvSpPr>
          <p:cNvPr id="77" name="Google Shape;77;p13"/>
          <p:cNvSpPr txBox="1"/>
          <p:nvPr/>
        </p:nvSpPr>
        <p:spPr>
          <a:xfrm>
            <a:off x="411480" y="3308100"/>
            <a:ext cx="4508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accent1"/>
                </a:solidFill>
                <a:latin typeface="IBM Plex Sans Condensed"/>
                <a:ea typeface="IBM Plex Sans Condensed"/>
                <a:cs typeface="IBM Plex Sans Condensed"/>
                <a:sym typeface="IBM Plex Sans Condensed"/>
              </a:rPr>
              <a:t>              Дипломант:  </a:t>
            </a:r>
            <a:r>
              <a:rPr lang="en" b="1">
                <a:solidFill>
                  <a:schemeClr val="accent1"/>
                </a:solidFill>
                <a:latin typeface="IBM Plex Sans Condensed"/>
                <a:ea typeface="IBM Plex Sans Condensed"/>
                <a:cs typeface="IBM Plex Sans Condensed"/>
                <a:sym typeface="IBM Plex Sans Condensed"/>
              </a:rPr>
              <a:t> Елица Емилова Венчова</a:t>
            </a:r>
            <a:endParaRPr b="1">
              <a:solidFill>
                <a:schemeClr val="accent1"/>
              </a:solidFill>
              <a:latin typeface="IBM Plex Sans Condensed"/>
              <a:ea typeface="IBM Plex Sans Condensed"/>
              <a:cs typeface="IBM Plex Sans Condensed"/>
              <a:sym typeface="IBM Plex Sans Condensed"/>
            </a:endParaRPr>
          </a:p>
          <a:p>
            <a:pPr marL="0" lvl="0" indent="0" algn="l" rtl="0">
              <a:spcBef>
                <a:spcPts val="0"/>
              </a:spcBef>
              <a:spcAft>
                <a:spcPts val="0"/>
              </a:spcAft>
              <a:buNone/>
            </a:pPr>
            <a:r>
              <a:rPr lang="en">
                <a:solidFill>
                  <a:schemeClr val="accent1"/>
                </a:solidFill>
                <a:latin typeface="IBM Plex Sans Condensed"/>
                <a:ea typeface="IBM Plex Sans Condensed"/>
                <a:cs typeface="IBM Plex Sans Condensed"/>
                <a:sym typeface="IBM Plex Sans Condensed"/>
              </a:rPr>
              <a:t>          Специалност:   </a:t>
            </a:r>
            <a:r>
              <a:rPr lang="en" b="1">
                <a:solidFill>
                  <a:schemeClr val="accent1"/>
                </a:solidFill>
                <a:latin typeface="IBM Plex Sans Condensed"/>
                <a:ea typeface="IBM Plex Sans Condensed"/>
                <a:cs typeface="IBM Plex Sans Condensed"/>
                <a:sym typeface="IBM Plex Sans Condensed"/>
              </a:rPr>
              <a:t>Вградени системи</a:t>
            </a:r>
            <a:endParaRPr b="1">
              <a:solidFill>
                <a:schemeClr val="accent1"/>
              </a:solidFill>
              <a:latin typeface="IBM Plex Sans Condensed"/>
              <a:ea typeface="IBM Plex Sans Condensed"/>
              <a:cs typeface="IBM Plex Sans Condensed"/>
              <a:sym typeface="IBM Plex Sans Condensed"/>
            </a:endParaRPr>
          </a:p>
          <a:p>
            <a:pPr marL="0" lvl="0" indent="0" algn="l" rtl="0">
              <a:spcBef>
                <a:spcPts val="0"/>
              </a:spcBef>
              <a:spcAft>
                <a:spcPts val="0"/>
              </a:spcAft>
              <a:buNone/>
            </a:pPr>
            <a:r>
              <a:rPr lang="en">
                <a:solidFill>
                  <a:schemeClr val="accent1"/>
                </a:solidFill>
                <a:latin typeface="IBM Plex Sans Condensed"/>
                <a:ea typeface="IBM Plex Sans Condensed"/>
                <a:cs typeface="IBM Plex Sans Condensed"/>
                <a:sym typeface="IBM Plex Sans Condensed"/>
              </a:rPr>
              <a:t>Факултетен номер:  </a:t>
            </a:r>
            <a:r>
              <a:rPr lang="en" b="1">
                <a:solidFill>
                  <a:schemeClr val="accent1"/>
                </a:solidFill>
                <a:latin typeface="IBM Plex Sans Condensed"/>
                <a:ea typeface="IBM Plex Sans Condensed"/>
                <a:cs typeface="IBM Plex Sans Condensed"/>
                <a:sym typeface="IBM Plex Sans Condensed"/>
              </a:rPr>
              <a:t> 25992</a:t>
            </a:r>
            <a:endParaRPr b="1">
              <a:latin typeface="Frank Ruhl Libre"/>
              <a:ea typeface="Frank Ruhl Libre"/>
              <a:cs typeface="Frank Ruhl Libre"/>
              <a:sym typeface="Frank Ruhl Libre"/>
            </a:endParaRPr>
          </a:p>
        </p:txBody>
      </p:sp>
      <p:sp>
        <p:nvSpPr>
          <p:cNvPr id="78" name="Google Shape;78;p13"/>
          <p:cNvSpPr txBox="1"/>
          <p:nvPr/>
        </p:nvSpPr>
        <p:spPr>
          <a:xfrm>
            <a:off x="5206700" y="4139400"/>
            <a:ext cx="26229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accent1"/>
                </a:solidFill>
                <a:latin typeface="IBM Plex Sans Condensed"/>
                <a:ea typeface="IBM Plex Sans Condensed"/>
                <a:cs typeface="IBM Plex Sans Condensed"/>
                <a:sym typeface="IBM Plex Sans Condensed"/>
              </a:rPr>
              <a:t>София, 2022г.</a:t>
            </a:r>
            <a:endParaRPr>
              <a:solidFill>
                <a:schemeClr val="accent1"/>
              </a:solidFill>
              <a:latin typeface="IBM Plex Sans Condensed"/>
              <a:ea typeface="IBM Plex Sans Condensed"/>
              <a:cs typeface="IBM Plex Sans Condensed"/>
              <a:sym typeface="IBM Plex Sans Condensed"/>
            </a:endParaRPr>
          </a:p>
        </p:txBody>
      </p:sp>
      <p:pic>
        <p:nvPicPr>
          <p:cNvPr id="79" name="Google Shape;79;p13"/>
          <p:cNvPicPr preferRelativeResize="0"/>
          <p:nvPr/>
        </p:nvPicPr>
        <p:blipFill rotWithShape="1">
          <a:blip r:embed="rId3">
            <a:alphaModFix/>
          </a:blip>
          <a:srcRect r="1312"/>
          <a:stretch/>
        </p:blipFill>
        <p:spPr>
          <a:xfrm>
            <a:off x="2203704" y="76150"/>
            <a:ext cx="5721150" cy="1243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33"/>
        <p:cNvGrpSpPr/>
        <p:nvPr/>
      </p:nvGrpSpPr>
      <p:grpSpPr>
        <a:xfrm>
          <a:off x="0" y="0"/>
          <a:ext cx="0" cy="0"/>
          <a:chOff x="0" y="0"/>
          <a:chExt cx="0" cy="0"/>
        </a:xfrm>
      </p:grpSpPr>
      <p:sp>
        <p:nvSpPr>
          <p:cNvPr id="234" name="Google Shape;234;p22"/>
          <p:cNvSpPr txBox="1">
            <a:spLocks noGrp="1"/>
          </p:cNvSpPr>
          <p:nvPr>
            <p:ph type="title"/>
          </p:nvPr>
        </p:nvSpPr>
        <p:spPr>
          <a:xfrm>
            <a:off x="288700" y="1026000"/>
            <a:ext cx="14814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Техническа реализация</a:t>
            </a:r>
            <a:endParaRPr/>
          </a:p>
        </p:txBody>
      </p:sp>
      <p:sp>
        <p:nvSpPr>
          <p:cNvPr id="235" name="Google Shape;235;p22"/>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236" name="Google Shape;236;p22"/>
          <p:cNvPicPr preferRelativeResize="0"/>
          <p:nvPr/>
        </p:nvPicPr>
        <p:blipFill>
          <a:blip r:embed="rId3">
            <a:alphaModFix/>
          </a:blip>
          <a:stretch>
            <a:fillRect/>
          </a:stretch>
        </p:blipFill>
        <p:spPr>
          <a:xfrm>
            <a:off x="1949900" y="89713"/>
            <a:ext cx="4265825" cy="2187875"/>
          </a:xfrm>
          <a:prstGeom prst="rect">
            <a:avLst/>
          </a:prstGeom>
          <a:noFill/>
          <a:ln>
            <a:noFill/>
          </a:ln>
        </p:spPr>
      </p:pic>
      <p:grpSp>
        <p:nvGrpSpPr>
          <p:cNvPr id="237" name="Google Shape;237;p22"/>
          <p:cNvGrpSpPr/>
          <p:nvPr/>
        </p:nvGrpSpPr>
        <p:grpSpPr>
          <a:xfrm>
            <a:off x="754781" y="2335024"/>
            <a:ext cx="548681" cy="408838"/>
            <a:chOff x="5247525" y="3007275"/>
            <a:chExt cx="517575" cy="384825"/>
          </a:xfrm>
        </p:grpSpPr>
        <p:sp>
          <p:nvSpPr>
            <p:cNvPr id="238" name="Google Shape;238;p22"/>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2"/>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 name="Google Shape;240;p22"/>
          <p:cNvPicPr preferRelativeResize="0"/>
          <p:nvPr/>
        </p:nvPicPr>
        <p:blipFill>
          <a:blip r:embed="rId4">
            <a:alphaModFix/>
          </a:blip>
          <a:stretch>
            <a:fillRect/>
          </a:stretch>
        </p:blipFill>
        <p:spPr>
          <a:xfrm>
            <a:off x="5380887" y="2463000"/>
            <a:ext cx="3282150" cy="2449650"/>
          </a:xfrm>
          <a:prstGeom prst="rect">
            <a:avLst/>
          </a:prstGeom>
          <a:noFill/>
          <a:ln>
            <a:noFill/>
          </a:ln>
        </p:spPr>
      </p:pic>
      <p:sp>
        <p:nvSpPr>
          <p:cNvPr id="241" name="Google Shape;241;p22"/>
          <p:cNvSpPr txBox="1">
            <a:spLocks noGrp="1"/>
          </p:cNvSpPr>
          <p:nvPr>
            <p:ph type="body" idx="1"/>
          </p:nvPr>
        </p:nvSpPr>
        <p:spPr>
          <a:xfrm>
            <a:off x="2052850" y="2617125"/>
            <a:ext cx="3015300" cy="13947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t>Контролна платформа</a:t>
            </a:r>
            <a:endParaRPr/>
          </a:p>
          <a:p>
            <a:pPr marL="457200" lvl="0" indent="-317500" algn="l" rtl="0">
              <a:spcBef>
                <a:spcPts val="800"/>
              </a:spcBef>
              <a:spcAft>
                <a:spcPts val="0"/>
              </a:spcAft>
              <a:buSzPts val="1400"/>
              <a:buChar char="◎"/>
            </a:pPr>
            <a:r>
              <a:rPr lang="en"/>
              <a:t>Камера</a:t>
            </a:r>
            <a:endParaRPr/>
          </a:p>
          <a:p>
            <a:pPr marL="457200" lvl="0" indent="-317500" algn="l" rtl="0">
              <a:spcBef>
                <a:spcPts val="800"/>
              </a:spcBef>
              <a:spcAft>
                <a:spcPts val="0"/>
              </a:spcAft>
              <a:buSzPts val="1400"/>
              <a:buChar char="◎"/>
            </a:pPr>
            <a:r>
              <a:rPr lang="en"/>
              <a:t>Проектор</a:t>
            </a:r>
            <a:endParaRPr/>
          </a:p>
          <a:p>
            <a:pPr marL="0" lvl="0" indent="0" algn="l" rtl="0">
              <a:spcBef>
                <a:spcPts val="800"/>
              </a:spcBef>
              <a:spcAft>
                <a:spcPts val="800"/>
              </a:spcAft>
              <a:buNone/>
            </a:pPr>
            <a:endParaRPr/>
          </a:p>
        </p:txBody>
      </p:sp>
      <p:sp>
        <p:nvSpPr>
          <p:cNvPr id="242" name="Google Shape;242;p22"/>
          <p:cNvSpPr txBox="1"/>
          <p:nvPr/>
        </p:nvSpPr>
        <p:spPr>
          <a:xfrm>
            <a:off x="5940450" y="1388825"/>
            <a:ext cx="2163000" cy="946200"/>
          </a:xfrm>
          <a:prstGeom prst="rect">
            <a:avLst/>
          </a:prstGeom>
          <a:noFill/>
          <a:ln>
            <a:noFill/>
          </a:ln>
        </p:spPr>
        <p:txBody>
          <a:bodyPr spcFirstLastPara="1" wrap="square" lIns="91425" tIns="91425" rIns="91425" bIns="91425" anchor="t" anchorCtr="0">
            <a:spAutoFit/>
          </a:bodyPr>
          <a:lstStyle/>
          <a:p>
            <a:pPr marL="457200" lvl="0" indent="-317500" algn="l" rtl="0">
              <a:lnSpc>
                <a:spcPct val="114000"/>
              </a:lnSpc>
              <a:spcBef>
                <a:spcPts val="0"/>
              </a:spcBef>
              <a:spcAft>
                <a:spcPts val="0"/>
              </a:spcAft>
              <a:buClr>
                <a:schemeClr val="lt2"/>
              </a:buClr>
              <a:buSzPts val="1400"/>
              <a:buFont typeface="Frank Ruhl Libre Light"/>
              <a:buChar char="◎"/>
            </a:pPr>
            <a:r>
              <a:rPr lang="en" sz="2000">
                <a:solidFill>
                  <a:schemeClr val="dk2"/>
                </a:solidFill>
                <a:latin typeface="Frank Ruhl Libre Light"/>
                <a:ea typeface="Frank Ruhl Libre Light"/>
                <a:cs typeface="Frank Ruhl Libre Light"/>
                <a:sym typeface="Frank Ruhl Libre Light"/>
              </a:rPr>
              <a:t>Памет</a:t>
            </a:r>
            <a:endParaRPr sz="2000">
              <a:solidFill>
                <a:schemeClr val="dk2"/>
              </a:solidFill>
              <a:latin typeface="Frank Ruhl Libre Light"/>
              <a:ea typeface="Frank Ruhl Libre Light"/>
              <a:cs typeface="Frank Ruhl Libre Light"/>
              <a:sym typeface="Frank Ruhl Libre Light"/>
            </a:endParaRPr>
          </a:p>
          <a:p>
            <a:pPr marL="457200" lvl="0" indent="-317500" algn="l" rtl="0">
              <a:lnSpc>
                <a:spcPct val="114000"/>
              </a:lnSpc>
              <a:spcBef>
                <a:spcPts val="800"/>
              </a:spcBef>
              <a:spcAft>
                <a:spcPts val="800"/>
              </a:spcAft>
              <a:buClr>
                <a:schemeClr val="lt2"/>
              </a:buClr>
              <a:buSzPts val="1400"/>
              <a:buFont typeface="Frank Ruhl Libre Light"/>
              <a:buChar char="◎"/>
            </a:pPr>
            <a:r>
              <a:rPr lang="en" sz="2000">
                <a:solidFill>
                  <a:schemeClr val="dk2"/>
                </a:solidFill>
                <a:latin typeface="Frank Ruhl Libre Light"/>
                <a:ea typeface="Frank Ruhl Libre Light"/>
                <a:cs typeface="Frank Ruhl Libre Light"/>
                <a:sym typeface="Frank Ruhl Libre Light"/>
              </a:rPr>
              <a:t>Платформата</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46"/>
        <p:cNvGrpSpPr/>
        <p:nvPr/>
      </p:nvGrpSpPr>
      <p:grpSpPr>
        <a:xfrm>
          <a:off x="0" y="0"/>
          <a:ext cx="0" cy="0"/>
          <a:chOff x="0" y="0"/>
          <a:chExt cx="0" cy="0"/>
        </a:xfrm>
      </p:grpSpPr>
      <p:sp>
        <p:nvSpPr>
          <p:cNvPr id="247" name="Google Shape;247;p23"/>
          <p:cNvSpPr txBox="1">
            <a:spLocks noGrp="1"/>
          </p:cNvSpPr>
          <p:nvPr>
            <p:ph type="title"/>
          </p:nvPr>
        </p:nvSpPr>
        <p:spPr>
          <a:xfrm>
            <a:off x="288700" y="1026000"/>
            <a:ext cx="14814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Диаграма на класовете</a:t>
            </a:r>
            <a:endParaRPr/>
          </a:p>
        </p:txBody>
      </p:sp>
      <p:sp>
        <p:nvSpPr>
          <p:cNvPr id="248" name="Google Shape;248;p23"/>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249" name="Google Shape;249;p23"/>
          <p:cNvPicPr preferRelativeResize="0"/>
          <p:nvPr/>
        </p:nvPicPr>
        <p:blipFill rotWithShape="1">
          <a:blip r:embed="rId3">
            <a:alphaModFix/>
          </a:blip>
          <a:srcRect t="3044" r="4187"/>
          <a:stretch/>
        </p:blipFill>
        <p:spPr>
          <a:xfrm>
            <a:off x="1970775" y="341575"/>
            <a:ext cx="6821274" cy="4328725"/>
          </a:xfrm>
          <a:prstGeom prst="rect">
            <a:avLst/>
          </a:prstGeom>
          <a:noFill/>
          <a:ln>
            <a:noFill/>
          </a:ln>
        </p:spPr>
      </p:pic>
      <p:grpSp>
        <p:nvGrpSpPr>
          <p:cNvPr id="250" name="Google Shape;250;p23"/>
          <p:cNvGrpSpPr/>
          <p:nvPr/>
        </p:nvGrpSpPr>
        <p:grpSpPr>
          <a:xfrm>
            <a:off x="754781" y="2335024"/>
            <a:ext cx="548681" cy="408838"/>
            <a:chOff x="5247525" y="3007275"/>
            <a:chExt cx="517575" cy="384825"/>
          </a:xfrm>
        </p:grpSpPr>
        <p:sp>
          <p:nvSpPr>
            <p:cNvPr id="251" name="Google Shape;251;p23"/>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56"/>
        <p:cNvGrpSpPr/>
        <p:nvPr/>
      </p:nvGrpSpPr>
      <p:grpSpPr>
        <a:xfrm>
          <a:off x="0" y="0"/>
          <a:ext cx="0" cy="0"/>
          <a:chOff x="0" y="0"/>
          <a:chExt cx="0" cy="0"/>
        </a:xfrm>
      </p:grpSpPr>
      <p:sp>
        <p:nvSpPr>
          <p:cNvPr id="257" name="Google Shape;257;p24"/>
          <p:cNvSpPr txBox="1">
            <a:spLocks noGrp="1"/>
          </p:cNvSpPr>
          <p:nvPr>
            <p:ph type="title"/>
          </p:nvPr>
        </p:nvSpPr>
        <p:spPr>
          <a:xfrm>
            <a:off x="288700" y="1026000"/>
            <a:ext cx="14814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Статус и бъдещо развитие</a:t>
            </a:r>
            <a:endParaRPr/>
          </a:p>
        </p:txBody>
      </p:sp>
      <p:sp>
        <p:nvSpPr>
          <p:cNvPr id="258" name="Google Shape;258;p2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259" name="Google Shape;259;p24"/>
          <p:cNvPicPr preferRelativeResize="0"/>
          <p:nvPr/>
        </p:nvPicPr>
        <p:blipFill>
          <a:blip r:embed="rId3">
            <a:alphaModFix/>
          </a:blip>
          <a:stretch>
            <a:fillRect/>
          </a:stretch>
        </p:blipFill>
        <p:spPr>
          <a:xfrm>
            <a:off x="4394175" y="833138"/>
            <a:ext cx="4446400" cy="3477132"/>
          </a:xfrm>
          <a:prstGeom prst="rect">
            <a:avLst/>
          </a:prstGeom>
          <a:noFill/>
          <a:ln>
            <a:noFill/>
          </a:ln>
        </p:spPr>
      </p:pic>
      <p:sp>
        <p:nvSpPr>
          <p:cNvPr id="260" name="Google Shape;260;p24"/>
          <p:cNvSpPr txBox="1">
            <a:spLocks noGrp="1"/>
          </p:cNvSpPr>
          <p:nvPr>
            <p:ph type="body" idx="1"/>
          </p:nvPr>
        </p:nvSpPr>
        <p:spPr>
          <a:xfrm>
            <a:off x="1946975" y="1026000"/>
            <a:ext cx="2447100" cy="2829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sz="1400"/>
              <a:t>Web интерфейс</a:t>
            </a:r>
            <a:endParaRPr sz="1400"/>
          </a:p>
          <a:p>
            <a:pPr marL="457200" lvl="0" indent="-317500" algn="l" rtl="0">
              <a:spcBef>
                <a:spcPts val="800"/>
              </a:spcBef>
              <a:spcAft>
                <a:spcPts val="0"/>
              </a:spcAft>
              <a:buSzPts val="1400"/>
              <a:buChar char="◎"/>
            </a:pPr>
            <a:r>
              <a:rPr lang="en" sz="1400"/>
              <a:t>Сливане на гледните точки</a:t>
            </a:r>
            <a:endParaRPr sz="1400"/>
          </a:p>
          <a:p>
            <a:pPr marL="0" lvl="0" indent="0" algn="l" rtl="0">
              <a:spcBef>
                <a:spcPts val="800"/>
              </a:spcBef>
              <a:spcAft>
                <a:spcPts val="0"/>
              </a:spcAft>
              <a:buNone/>
            </a:pPr>
            <a:r>
              <a:rPr lang="en" sz="1400"/>
              <a:t>——</a:t>
            </a:r>
            <a:endParaRPr sz="1400"/>
          </a:p>
          <a:p>
            <a:pPr marL="457200" lvl="0" indent="-317500" algn="l" rtl="0">
              <a:spcBef>
                <a:spcPts val="800"/>
              </a:spcBef>
              <a:spcAft>
                <a:spcPts val="0"/>
              </a:spcAft>
              <a:buSzPts val="1400"/>
              <a:buChar char="◎"/>
            </a:pPr>
            <a:r>
              <a:rPr lang="en" sz="1400"/>
              <a:t>Комбиниране с друг метод на сканиране</a:t>
            </a:r>
            <a:endParaRPr sz="1400"/>
          </a:p>
          <a:p>
            <a:pPr marL="914400" lvl="1" indent="-285750" algn="l" rtl="0">
              <a:spcBef>
                <a:spcPts val="800"/>
              </a:spcBef>
              <a:spcAft>
                <a:spcPts val="0"/>
              </a:spcAft>
              <a:buSzPts val="900"/>
              <a:buChar char="◎"/>
            </a:pPr>
            <a:r>
              <a:rPr lang="en" sz="1400"/>
              <a:t>Phase shift</a:t>
            </a:r>
            <a:endParaRPr sz="1400"/>
          </a:p>
          <a:p>
            <a:pPr marL="457200" lvl="0" indent="-317500" algn="l" rtl="0">
              <a:spcBef>
                <a:spcPts val="800"/>
              </a:spcBef>
              <a:spcAft>
                <a:spcPts val="0"/>
              </a:spcAft>
              <a:buSzPts val="1400"/>
              <a:buChar char="◎"/>
            </a:pPr>
            <a:r>
              <a:rPr lang="en" sz="1400"/>
              <a:t>Допълнителна камера</a:t>
            </a:r>
            <a:endParaRPr sz="1400"/>
          </a:p>
          <a:p>
            <a:pPr marL="457200" lvl="0" indent="-317500" algn="l" rtl="0">
              <a:spcBef>
                <a:spcPts val="800"/>
              </a:spcBef>
              <a:spcAft>
                <a:spcPts val="800"/>
              </a:spcAft>
              <a:buSzPts val="1400"/>
              <a:buChar char="◎"/>
            </a:pPr>
            <a:r>
              <a:rPr lang="en" sz="1400"/>
              <a:t>Морфологично затваряне</a:t>
            </a:r>
            <a:endParaRPr/>
          </a:p>
        </p:txBody>
      </p:sp>
      <p:grpSp>
        <p:nvGrpSpPr>
          <p:cNvPr id="261" name="Google Shape;261;p24"/>
          <p:cNvGrpSpPr/>
          <p:nvPr/>
        </p:nvGrpSpPr>
        <p:grpSpPr>
          <a:xfrm>
            <a:off x="837019" y="2336769"/>
            <a:ext cx="384757" cy="469866"/>
            <a:chOff x="6718575" y="2318625"/>
            <a:chExt cx="256950" cy="407375"/>
          </a:xfrm>
        </p:grpSpPr>
        <p:sp>
          <p:nvSpPr>
            <p:cNvPr id="262" name="Google Shape;262;p2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6795900" y="2628550"/>
              <a:ext cx="102300" cy="25"/>
            </a:xfrm>
            <a:custGeom>
              <a:avLst/>
              <a:gdLst/>
              <a:ahLst/>
              <a:cxnLst/>
              <a:rect l="l" t="t" r="r" b="b"/>
              <a:pathLst>
                <a:path w="4092" h="1" fill="none" extrusionOk="0">
                  <a:moveTo>
                    <a:pt x="0" y="1"/>
                  </a:moveTo>
                  <a:lnTo>
                    <a:pt x="4092"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3"/>
        <p:cNvGrpSpPr/>
        <p:nvPr/>
      </p:nvGrpSpPr>
      <p:grpSpPr>
        <a:xfrm>
          <a:off x="0" y="0"/>
          <a:ext cx="0" cy="0"/>
          <a:chOff x="0" y="0"/>
          <a:chExt cx="0" cy="0"/>
        </a:xfrm>
      </p:grpSpPr>
      <p:sp>
        <p:nvSpPr>
          <p:cNvPr id="274" name="Google Shape;274;p25"/>
          <p:cNvSpPr txBox="1">
            <a:spLocks noGrp="1"/>
          </p:cNvSpPr>
          <p:nvPr>
            <p:ph type="ctrTitle" idx="4294967295"/>
          </p:nvPr>
        </p:nvSpPr>
        <p:spPr>
          <a:xfrm>
            <a:off x="3715325" y="1881250"/>
            <a:ext cx="50028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solidFill>
                  <a:schemeClr val="accent4"/>
                </a:solidFill>
              </a:rPr>
              <a:t>БЛАГОДАРЯ!</a:t>
            </a:r>
            <a:endParaRPr sz="6000">
              <a:solidFill>
                <a:schemeClr val="accent4"/>
              </a:solidFill>
            </a:endParaRPr>
          </a:p>
        </p:txBody>
      </p:sp>
      <p:grpSp>
        <p:nvGrpSpPr>
          <p:cNvPr id="275" name="Google Shape;275;p25"/>
          <p:cNvGrpSpPr/>
          <p:nvPr/>
        </p:nvGrpSpPr>
        <p:grpSpPr>
          <a:xfrm>
            <a:off x="1291544" y="1123522"/>
            <a:ext cx="1840997" cy="1840987"/>
            <a:chOff x="6643075" y="3664250"/>
            <a:chExt cx="407950" cy="407975"/>
          </a:xfrm>
        </p:grpSpPr>
        <p:sp>
          <p:nvSpPr>
            <p:cNvPr id="276" name="Google Shape;276;p25"/>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25"/>
          <p:cNvGrpSpPr/>
          <p:nvPr/>
        </p:nvGrpSpPr>
        <p:grpSpPr>
          <a:xfrm rot="-587347">
            <a:off x="1183544" y="3204300"/>
            <a:ext cx="756889" cy="756846"/>
            <a:chOff x="576250" y="4319400"/>
            <a:chExt cx="442075" cy="442050"/>
          </a:xfrm>
        </p:grpSpPr>
        <p:sp>
          <p:nvSpPr>
            <p:cNvPr id="279" name="Google Shape;279;p25"/>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5"/>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25"/>
          <p:cNvSpPr/>
          <p:nvPr/>
        </p:nvSpPr>
        <p:spPr>
          <a:xfrm>
            <a:off x="851504" y="1548807"/>
            <a:ext cx="287750" cy="27479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rot="2697479">
            <a:off x="2747802" y="2955516"/>
            <a:ext cx="436838" cy="41710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3093385" y="2717391"/>
            <a:ext cx="174983" cy="16711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rot="1280255">
            <a:off x="652129" y="2377597"/>
            <a:ext cx="174931" cy="16712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291300" y="1026000"/>
            <a:ext cx="1341900" cy="3171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Задачи</a:t>
            </a:r>
            <a:endParaRPr/>
          </a:p>
        </p:txBody>
      </p:sp>
      <p:sp>
        <p:nvSpPr>
          <p:cNvPr id="85" name="Google Shape;85;p14"/>
          <p:cNvSpPr txBox="1">
            <a:spLocks noGrp="1"/>
          </p:cNvSpPr>
          <p:nvPr>
            <p:ph type="body" idx="1"/>
          </p:nvPr>
        </p:nvSpPr>
        <p:spPr>
          <a:xfrm>
            <a:off x="2191200" y="1026000"/>
            <a:ext cx="4725000" cy="26670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t>Функционален и технологичен анализ</a:t>
            </a:r>
            <a:endParaRPr/>
          </a:p>
          <a:p>
            <a:pPr marL="457200" lvl="0" indent="-317500" algn="l" rtl="0">
              <a:spcBef>
                <a:spcPts val="800"/>
              </a:spcBef>
              <a:spcAft>
                <a:spcPts val="0"/>
              </a:spcAft>
              <a:buSzPts val="1400"/>
              <a:buChar char="◎"/>
            </a:pPr>
            <a:r>
              <a:rPr lang="en"/>
              <a:t>Калибриране, шаблони и дълбочина</a:t>
            </a:r>
            <a:endParaRPr/>
          </a:p>
          <a:p>
            <a:pPr marL="457200" lvl="0" indent="-317500" algn="l" rtl="0">
              <a:spcBef>
                <a:spcPts val="800"/>
              </a:spcBef>
              <a:spcAft>
                <a:spcPts val="0"/>
              </a:spcAft>
              <a:buSzPts val="1400"/>
              <a:buChar char="◎"/>
            </a:pPr>
            <a:r>
              <a:rPr lang="en"/>
              <a:t>Функции на Scan-y</a:t>
            </a:r>
            <a:endParaRPr/>
          </a:p>
          <a:p>
            <a:pPr marL="457200" lvl="0" indent="-317500" algn="l" rtl="0">
              <a:spcBef>
                <a:spcPts val="800"/>
              </a:spcBef>
              <a:spcAft>
                <a:spcPts val="0"/>
              </a:spcAft>
              <a:buSzPts val="1400"/>
              <a:buChar char="◎"/>
            </a:pPr>
            <a:r>
              <a:rPr lang="en"/>
              <a:t>Проектиране на Scan-y</a:t>
            </a:r>
            <a:endParaRPr/>
          </a:p>
          <a:p>
            <a:pPr marL="457200" lvl="0" indent="-317500" algn="l" rtl="0">
              <a:spcBef>
                <a:spcPts val="800"/>
              </a:spcBef>
              <a:spcAft>
                <a:spcPts val="0"/>
              </a:spcAft>
              <a:buSzPts val="1400"/>
              <a:buChar char="◎"/>
            </a:pPr>
            <a:r>
              <a:rPr lang="en"/>
              <a:t>Настройки и тестове</a:t>
            </a:r>
            <a:endParaRPr/>
          </a:p>
          <a:p>
            <a:pPr marL="457200" lvl="0" indent="-317500" algn="l" rtl="0">
              <a:spcBef>
                <a:spcPts val="800"/>
              </a:spcBef>
              <a:spcAft>
                <a:spcPts val="0"/>
              </a:spcAft>
              <a:buSzPts val="1400"/>
              <a:buChar char="◎"/>
            </a:pPr>
            <a:r>
              <a:rPr lang="en"/>
              <a:t>Възможно развитие</a:t>
            </a:r>
            <a:endParaRPr/>
          </a:p>
          <a:p>
            <a:pPr marL="0" lvl="0" indent="0" algn="l" rtl="0">
              <a:spcBef>
                <a:spcPts val="800"/>
              </a:spcBef>
              <a:spcAft>
                <a:spcPts val="800"/>
              </a:spcAft>
              <a:buNone/>
            </a:pPr>
            <a:endParaRPr/>
          </a:p>
        </p:txBody>
      </p:sp>
      <p:sp>
        <p:nvSpPr>
          <p:cNvPr id="86" name="Google Shape;86;p1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grpSp>
        <p:nvGrpSpPr>
          <p:cNvPr id="87" name="Google Shape;87;p14"/>
          <p:cNvGrpSpPr/>
          <p:nvPr/>
        </p:nvGrpSpPr>
        <p:grpSpPr>
          <a:xfrm>
            <a:off x="687906" y="2201651"/>
            <a:ext cx="548696" cy="499018"/>
            <a:chOff x="2594050" y="1631825"/>
            <a:chExt cx="439625" cy="439625"/>
          </a:xfrm>
        </p:grpSpPr>
        <p:sp>
          <p:nvSpPr>
            <p:cNvPr id="88" name="Google Shape;88;p14"/>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95"/>
        <p:cNvGrpSpPr/>
        <p:nvPr/>
      </p:nvGrpSpPr>
      <p:grpSpPr>
        <a:xfrm>
          <a:off x="0" y="0"/>
          <a:ext cx="0" cy="0"/>
          <a:chOff x="0" y="0"/>
          <a:chExt cx="0" cy="0"/>
        </a:xfrm>
      </p:grpSpPr>
      <p:sp>
        <p:nvSpPr>
          <p:cNvPr id="96" name="Google Shape;96;p15"/>
          <p:cNvSpPr txBox="1">
            <a:spLocks noGrp="1"/>
          </p:cNvSpPr>
          <p:nvPr>
            <p:ph type="body" idx="1"/>
          </p:nvPr>
        </p:nvSpPr>
        <p:spPr>
          <a:xfrm>
            <a:off x="2183375" y="1026000"/>
            <a:ext cx="2651400" cy="3091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latin typeface="Frank Ruhl Libre"/>
                <a:ea typeface="Frank Ruhl Libre"/>
                <a:cs typeface="Frank Ruhl Libre"/>
                <a:sym typeface="Frank Ruhl Libre"/>
              </a:rPr>
              <a:t>3D скенер</a:t>
            </a:r>
            <a:endParaRPr b="1">
              <a:latin typeface="Frank Ruhl Libre"/>
              <a:ea typeface="Frank Ruhl Libre"/>
              <a:cs typeface="Frank Ruhl Libre"/>
              <a:sym typeface="Frank Ruhl Libre"/>
            </a:endParaRPr>
          </a:p>
          <a:p>
            <a:pPr marL="0" lvl="0" indent="0" algn="l" rtl="0">
              <a:spcBef>
                <a:spcPts val="800"/>
              </a:spcBef>
              <a:spcAft>
                <a:spcPts val="800"/>
              </a:spcAft>
              <a:buNone/>
            </a:pPr>
            <a:r>
              <a:rPr lang="en"/>
              <a:t>Устройство, което се използва за сканиране на физически обекти и получаването на цифрови данни за тяхната геометрия и понякога за цвета.</a:t>
            </a:r>
            <a:endParaRPr/>
          </a:p>
        </p:txBody>
      </p:sp>
      <p:sp>
        <p:nvSpPr>
          <p:cNvPr id="97" name="Google Shape;97;p15"/>
          <p:cNvSpPr txBox="1">
            <a:spLocks noGrp="1"/>
          </p:cNvSpPr>
          <p:nvPr>
            <p:ph type="title"/>
          </p:nvPr>
        </p:nvSpPr>
        <p:spPr>
          <a:xfrm>
            <a:off x="291300" y="1026000"/>
            <a:ext cx="1341900" cy="3708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Дефиниции</a:t>
            </a:r>
            <a:endParaRPr/>
          </a:p>
        </p:txBody>
      </p:sp>
      <p:sp>
        <p:nvSpPr>
          <p:cNvPr id="98" name="Google Shape;98;p15"/>
          <p:cNvSpPr txBox="1">
            <a:spLocks noGrp="1"/>
          </p:cNvSpPr>
          <p:nvPr>
            <p:ph type="body" idx="2"/>
          </p:nvPr>
        </p:nvSpPr>
        <p:spPr>
          <a:xfrm>
            <a:off x="5061150" y="1026000"/>
            <a:ext cx="2651400" cy="3091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latin typeface="Frank Ruhl Libre"/>
                <a:ea typeface="Frank Ruhl Libre"/>
                <a:cs typeface="Frank Ruhl Libre"/>
                <a:sym typeface="Frank Ruhl Libre"/>
              </a:rPr>
              <a:t>Реконструкция</a:t>
            </a:r>
            <a:endParaRPr b="1">
              <a:latin typeface="Frank Ruhl Libre"/>
              <a:ea typeface="Frank Ruhl Libre"/>
              <a:cs typeface="Frank Ruhl Libre"/>
              <a:sym typeface="Frank Ruhl Libre"/>
            </a:endParaRPr>
          </a:p>
          <a:p>
            <a:pPr marL="0" lvl="0" indent="0" algn="l" rtl="0">
              <a:spcBef>
                <a:spcPts val="800"/>
              </a:spcBef>
              <a:spcAft>
                <a:spcPts val="800"/>
              </a:spcAft>
              <a:buNone/>
            </a:pPr>
            <a:r>
              <a:rPr lang="en"/>
              <a:t>Предоставя компютърно четима информация за 3D структурата на обект. Освен за преизползване и съхранение, позволява анализиране и създаване на подобрен вариант на сканирания обект.</a:t>
            </a:r>
            <a:endParaRPr/>
          </a:p>
        </p:txBody>
      </p:sp>
      <p:sp>
        <p:nvSpPr>
          <p:cNvPr id="99" name="Google Shape;99;p1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100" name="Google Shape;100;p15"/>
          <p:cNvGrpSpPr/>
          <p:nvPr/>
        </p:nvGrpSpPr>
        <p:grpSpPr>
          <a:xfrm>
            <a:off x="687906" y="2319019"/>
            <a:ext cx="548694" cy="505379"/>
            <a:chOff x="1934025" y="1001650"/>
            <a:chExt cx="415300" cy="355600"/>
          </a:xfrm>
        </p:grpSpPr>
        <p:sp>
          <p:nvSpPr>
            <p:cNvPr id="101" name="Google Shape;101;p15"/>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08"/>
        <p:cNvGrpSpPr/>
        <p:nvPr/>
      </p:nvGrpSpPr>
      <p:grpSpPr>
        <a:xfrm>
          <a:off x="0" y="0"/>
          <a:ext cx="0" cy="0"/>
          <a:chOff x="0" y="0"/>
          <a:chExt cx="0" cy="0"/>
        </a:xfrm>
      </p:grpSpPr>
      <p:sp>
        <p:nvSpPr>
          <p:cNvPr id="109" name="Google Shape;109;p16"/>
          <p:cNvSpPr txBox="1">
            <a:spLocks noGrp="1"/>
          </p:cNvSpPr>
          <p:nvPr>
            <p:ph type="body" idx="1"/>
          </p:nvPr>
        </p:nvSpPr>
        <p:spPr>
          <a:xfrm>
            <a:off x="2183375" y="1026000"/>
            <a:ext cx="2651400" cy="370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b="1">
                <a:latin typeface="Frank Ruhl Libre"/>
                <a:ea typeface="Frank Ruhl Libre"/>
                <a:cs typeface="Frank Ruhl Libre"/>
                <a:sym typeface="Frank Ruhl Libre"/>
              </a:rPr>
              <a:t>Контактни</a:t>
            </a:r>
            <a:endParaRPr/>
          </a:p>
        </p:txBody>
      </p:sp>
      <p:sp>
        <p:nvSpPr>
          <p:cNvPr id="110" name="Google Shape;110;p16"/>
          <p:cNvSpPr txBox="1">
            <a:spLocks noGrp="1"/>
          </p:cNvSpPr>
          <p:nvPr>
            <p:ph type="title"/>
          </p:nvPr>
        </p:nvSpPr>
        <p:spPr>
          <a:xfrm>
            <a:off x="291300" y="1026000"/>
            <a:ext cx="1341900" cy="585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Видове сканери</a:t>
            </a:r>
            <a:endParaRPr/>
          </a:p>
        </p:txBody>
      </p:sp>
      <p:sp>
        <p:nvSpPr>
          <p:cNvPr id="111" name="Google Shape;111;p16"/>
          <p:cNvSpPr txBox="1">
            <a:spLocks noGrp="1"/>
          </p:cNvSpPr>
          <p:nvPr>
            <p:ph type="body" idx="2"/>
          </p:nvPr>
        </p:nvSpPr>
        <p:spPr>
          <a:xfrm>
            <a:off x="5061150" y="1026000"/>
            <a:ext cx="2651400" cy="290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b="1">
                <a:latin typeface="Frank Ruhl Libre"/>
                <a:ea typeface="Frank Ruhl Libre"/>
                <a:cs typeface="Frank Ruhl Libre"/>
                <a:sym typeface="Frank Ruhl Libre"/>
              </a:rPr>
              <a:t>Безконтактни</a:t>
            </a:r>
            <a:endParaRPr/>
          </a:p>
        </p:txBody>
      </p:sp>
      <p:sp>
        <p:nvSpPr>
          <p:cNvPr id="112" name="Google Shape;112;p16"/>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113" name="Google Shape;113;p16"/>
          <p:cNvSpPr txBox="1"/>
          <p:nvPr/>
        </p:nvSpPr>
        <p:spPr>
          <a:xfrm>
            <a:off x="4834775" y="1396800"/>
            <a:ext cx="3000000" cy="777600"/>
          </a:xfrm>
          <a:prstGeom prst="rect">
            <a:avLst/>
          </a:prstGeom>
          <a:noFill/>
          <a:ln>
            <a:noFill/>
          </a:ln>
        </p:spPr>
        <p:txBody>
          <a:bodyPr spcFirstLastPara="1" wrap="square" lIns="91425" tIns="91425" rIns="91425" bIns="91425" anchor="t" anchorCtr="0">
            <a:spAutoFit/>
          </a:bodyPr>
          <a:lstStyle/>
          <a:p>
            <a:pPr marL="457200" lvl="0" indent="-317500" algn="l" rtl="0">
              <a:lnSpc>
                <a:spcPct val="114000"/>
              </a:lnSpc>
              <a:spcBef>
                <a:spcPts val="0"/>
              </a:spcBef>
              <a:spcAft>
                <a:spcPts val="0"/>
              </a:spcAft>
              <a:buSzPts val="1400"/>
              <a:buChar char="●"/>
            </a:pPr>
            <a:r>
              <a:rPr lang="en" sz="1800">
                <a:solidFill>
                  <a:schemeClr val="dk2"/>
                </a:solidFill>
                <a:latin typeface="Frank Ruhl Libre Light"/>
                <a:ea typeface="Frank Ruhl Libre Light"/>
                <a:cs typeface="Frank Ruhl Libre Light"/>
                <a:sym typeface="Frank Ruhl Libre Light"/>
              </a:rPr>
              <a:t>Пасивни</a:t>
            </a:r>
            <a:endParaRPr sz="1800">
              <a:solidFill>
                <a:schemeClr val="dk2"/>
              </a:solidFill>
              <a:latin typeface="Frank Ruhl Libre Light"/>
              <a:ea typeface="Frank Ruhl Libre Light"/>
              <a:cs typeface="Frank Ruhl Libre Light"/>
              <a:sym typeface="Frank Ruhl Libre Light"/>
            </a:endParaRPr>
          </a:p>
          <a:p>
            <a:pPr marL="457200" lvl="0" indent="-317500" algn="l" rtl="0">
              <a:lnSpc>
                <a:spcPct val="114000"/>
              </a:lnSpc>
              <a:spcBef>
                <a:spcPts val="0"/>
              </a:spcBef>
              <a:spcAft>
                <a:spcPts val="0"/>
              </a:spcAft>
              <a:buClr>
                <a:schemeClr val="dk1"/>
              </a:buClr>
              <a:buSzPts val="1400"/>
              <a:buChar char="●"/>
            </a:pPr>
            <a:r>
              <a:rPr lang="en" sz="1800">
                <a:solidFill>
                  <a:schemeClr val="dk2"/>
                </a:solidFill>
                <a:latin typeface="Frank Ruhl Libre Light"/>
                <a:ea typeface="Frank Ruhl Libre Light"/>
                <a:cs typeface="Frank Ruhl Libre Light"/>
                <a:sym typeface="Frank Ruhl Libre Light"/>
              </a:rPr>
              <a:t>Активни</a:t>
            </a:r>
            <a:endParaRPr sz="1800">
              <a:solidFill>
                <a:schemeClr val="dk2"/>
              </a:solidFill>
              <a:latin typeface="Frank Ruhl Libre Light"/>
              <a:ea typeface="Frank Ruhl Libre Light"/>
              <a:cs typeface="Frank Ruhl Libre Light"/>
              <a:sym typeface="Frank Ruhl Libre Light"/>
            </a:endParaRPr>
          </a:p>
        </p:txBody>
      </p:sp>
      <p:pic>
        <p:nvPicPr>
          <p:cNvPr id="114" name="Google Shape;114;p16"/>
          <p:cNvPicPr preferRelativeResize="0"/>
          <p:nvPr/>
        </p:nvPicPr>
        <p:blipFill rotWithShape="1">
          <a:blip r:embed="rId3">
            <a:alphaModFix/>
          </a:blip>
          <a:srcRect l="16523" t="6019" r="10135" b="10612"/>
          <a:stretch/>
        </p:blipFill>
        <p:spPr>
          <a:xfrm>
            <a:off x="2183375" y="1611600"/>
            <a:ext cx="1867125" cy="2128150"/>
          </a:xfrm>
          <a:prstGeom prst="rect">
            <a:avLst/>
          </a:prstGeom>
          <a:noFill/>
          <a:ln>
            <a:noFill/>
          </a:ln>
        </p:spPr>
      </p:pic>
      <p:grpSp>
        <p:nvGrpSpPr>
          <p:cNvPr id="115" name="Google Shape;115;p16"/>
          <p:cNvGrpSpPr/>
          <p:nvPr/>
        </p:nvGrpSpPr>
        <p:grpSpPr>
          <a:xfrm>
            <a:off x="687906" y="2278898"/>
            <a:ext cx="548684" cy="585594"/>
            <a:chOff x="4630125" y="278900"/>
            <a:chExt cx="400675" cy="456675"/>
          </a:xfrm>
        </p:grpSpPr>
        <p:sp>
          <p:nvSpPr>
            <p:cNvPr id="116" name="Google Shape;116;p16"/>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0" name="Google Shape;120;p16"/>
          <p:cNvPicPr preferRelativeResize="0"/>
          <p:nvPr/>
        </p:nvPicPr>
        <p:blipFill rotWithShape="1">
          <a:blip r:embed="rId4">
            <a:alphaModFix/>
          </a:blip>
          <a:srcRect l="13465" r="16585"/>
          <a:stretch/>
        </p:blipFill>
        <p:spPr>
          <a:xfrm>
            <a:off x="4736300" y="2255100"/>
            <a:ext cx="2571750" cy="1966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24"/>
        <p:cNvGrpSpPr/>
        <p:nvPr/>
      </p:nvGrpSpPr>
      <p:grpSpPr>
        <a:xfrm>
          <a:off x="0" y="0"/>
          <a:ext cx="0" cy="0"/>
          <a:chOff x="0" y="0"/>
          <a:chExt cx="0" cy="0"/>
        </a:xfrm>
      </p:grpSpPr>
      <p:sp>
        <p:nvSpPr>
          <p:cNvPr id="125" name="Google Shape;125;p17"/>
          <p:cNvSpPr txBox="1">
            <a:spLocks noGrp="1"/>
          </p:cNvSpPr>
          <p:nvPr>
            <p:ph type="title"/>
          </p:nvPr>
        </p:nvSpPr>
        <p:spPr>
          <a:xfrm>
            <a:off x="291300" y="1026000"/>
            <a:ext cx="1341900" cy="3171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Функции</a:t>
            </a:r>
            <a:endParaRPr/>
          </a:p>
        </p:txBody>
      </p:sp>
      <p:sp>
        <p:nvSpPr>
          <p:cNvPr id="126" name="Google Shape;126;p17"/>
          <p:cNvSpPr txBox="1">
            <a:spLocks noGrp="1"/>
          </p:cNvSpPr>
          <p:nvPr>
            <p:ph type="body" idx="1"/>
          </p:nvPr>
        </p:nvSpPr>
        <p:spPr>
          <a:xfrm>
            <a:off x="2191200" y="1026000"/>
            <a:ext cx="4725000" cy="26670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t>Пространствени данни</a:t>
            </a:r>
            <a:endParaRPr/>
          </a:p>
          <a:p>
            <a:pPr marL="457200" lvl="0" indent="-317500" algn="l" rtl="0">
              <a:spcBef>
                <a:spcPts val="800"/>
              </a:spcBef>
              <a:spcAft>
                <a:spcPts val="0"/>
              </a:spcAft>
              <a:buSzPts val="1400"/>
              <a:buChar char="◎"/>
            </a:pPr>
            <a:r>
              <a:rPr lang="en"/>
              <a:t>Текстура</a:t>
            </a:r>
            <a:endParaRPr/>
          </a:p>
          <a:p>
            <a:pPr marL="457200" lvl="0" indent="-317500" algn="l" rtl="0">
              <a:spcBef>
                <a:spcPts val="800"/>
              </a:spcBef>
              <a:spcAft>
                <a:spcPts val="0"/>
              </a:spcAft>
              <a:buSzPts val="1400"/>
              <a:buChar char="◎"/>
            </a:pPr>
            <a:r>
              <a:rPr lang="en"/>
              <a:t>Потребителски интерфейс</a:t>
            </a:r>
            <a:endParaRPr/>
          </a:p>
          <a:p>
            <a:pPr marL="457200" lvl="0" indent="0" algn="l" rtl="0">
              <a:spcBef>
                <a:spcPts val="800"/>
              </a:spcBef>
              <a:spcAft>
                <a:spcPts val="0"/>
              </a:spcAft>
              <a:buNone/>
            </a:pPr>
            <a:endParaRPr/>
          </a:p>
          <a:p>
            <a:pPr marL="457200" lvl="0" indent="-317500" algn="l" rtl="0">
              <a:spcBef>
                <a:spcPts val="800"/>
              </a:spcBef>
              <a:spcAft>
                <a:spcPts val="0"/>
              </a:spcAft>
              <a:buSzPts val="1400"/>
              <a:buChar char="◎"/>
            </a:pPr>
            <a:r>
              <a:rPr lang="en"/>
              <a:t>Ръчно/автоматично заснемане</a:t>
            </a:r>
            <a:endParaRPr/>
          </a:p>
          <a:p>
            <a:pPr marL="457200" lvl="0" indent="-317500" algn="l" rtl="0">
              <a:spcBef>
                <a:spcPts val="800"/>
              </a:spcBef>
              <a:spcAft>
                <a:spcPts val="0"/>
              </a:spcAft>
              <a:buSzPts val="1400"/>
              <a:buChar char="◎"/>
            </a:pPr>
            <a:r>
              <a:rPr lang="en"/>
              <a:t>Оси на сканиране</a:t>
            </a:r>
            <a:endParaRPr/>
          </a:p>
          <a:p>
            <a:pPr marL="0" lvl="0" indent="0" algn="l" rtl="0">
              <a:spcBef>
                <a:spcPts val="800"/>
              </a:spcBef>
              <a:spcAft>
                <a:spcPts val="800"/>
              </a:spcAft>
              <a:buNone/>
            </a:pPr>
            <a:endParaRPr/>
          </a:p>
        </p:txBody>
      </p:sp>
      <p:sp>
        <p:nvSpPr>
          <p:cNvPr id="127" name="Google Shape;127;p1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128" name="Google Shape;128;p17"/>
          <p:cNvGrpSpPr/>
          <p:nvPr/>
        </p:nvGrpSpPr>
        <p:grpSpPr>
          <a:xfrm>
            <a:off x="687905" y="2256391"/>
            <a:ext cx="548691" cy="630617"/>
            <a:chOff x="2583100" y="2973775"/>
            <a:chExt cx="461550" cy="437200"/>
          </a:xfrm>
        </p:grpSpPr>
        <p:sp>
          <p:nvSpPr>
            <p:cNvPr id="129" name="Google Shape;129;p17"/>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1" name="Google Shape;131;p17"/>
          <p:cNvPicPr preferRelativeResize="0"/>
          <p:nvPr/>
        </p:nvPicPr>
        <p:blipFill rotWithShape="1">
          <a:blip r:embed="rId3">
            <a:alphaModFix/>
          </a:blip>
          <a:srcRect l="8812" t="29860" r="2793" b="2794"/>
          <a:stretch/>
        </p:blipFill>
        <p:spPr>
          <a:xfrm>
            <a:off x="4817850" y="3212125"/>
            <a:ext cx="3248925" cy="1650150"/>
          </a:xfrm>
          <a:prstGeom prst="rect">
            <a:avLst/>
          </a:prstGeom>
          <a:noFill/>
          <a:ln>
            <a:noFill/>
          </a:ln>
        </p:spPr>
      </p:pic>
      <p:pic>
        <p:nvPicPr>
          <p:cNvPr id="132" name="Google Shape;132;p17"/>
          <p:cNvPicPr preferRelativeResize="0"/>
          <p:nvPr/>
        </p:nvPicPr>
        <p:blipFill>
          <a:blip r:embed="rId4">
            <a:alphaModFix/>
          </a:blip>
          <a:stretch>
            <a:fillRect/>
          </a:stretch>
        </p:blipFill>
        <p:spPr>
          <a:xfrm>
            <a:off x="2013000" y="2386988"/>
            <a:ext cx="6734649" cy="3695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36"/>
        <p:cNvGrpSpPr/>
        <p:nvPr/>
      </p:nvGrpSpPr>
      <p:grpSpPr>
        <a:xfrm>
          <a:off x="0" y="0"/>
          <a:ext cx="0" cy="0"/>
          <a:chOff x="0" y="0"/>
          <a:chExt cx="0" cy="0"/>
        </a:xfrm>
      </p:grpSpPr>
      <p:sp>
        <p:nvSpPr>
          <p:cNvPr id="137" name="Google Shape;137;p18"/>
          <p:cNvSpPr txBox="1">
            <a:spLocks noGrp="1"/>
          </p:cNvSpPr>
          <p:nvPr>
            <p:ph type="title"/>
          </p:nvPr>
        </p:nvSpPr>
        <p:spPr>
          <a:xfrm>
            <a:off x="291300" y="1026000"/>
            <a:ext cx="13419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Технологичен анализ</a:t>
            </a:r>
            <a:endParaRPr/>
          </a:p>
        </p:txBody>
      </p:sp>
      <p:sp>
        <p:nvSpPr>
          <p:cNvPr id="138" name="Google Shape;138;p18"/>
          <p:cNvSpPr txBox="1">
            <a:spLocks noGrp="1"/>
          </p:cNvSpPr>
          <p:nvPr>
            <p:ph type="body" idx="1"/>
          </p:nvPr>
        </p:nvSpPr>
        <p:spPr>
          <a:xfrm>
            <a:off x="2191200" y="1026000"/>
            <a:ext cx="4725000" cy="31908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t>Контролна платформа</a:t>
            </a:r>
            <a:endParaRPr/>
          </a:p>
          <a:p>
            <a:pPr marL="457200" lvl="0" indent="-317500" algn="l" rtl="0">
              <a:spcBef>
                <a:spcPts val="800"/>
              </a:spcBef>
              <a:spcAft>
                <a:spcPts val="0"/>
              </a:spcAft>
              <a:buSzPts val="1400"/>
              <a:buChar char="◎"/>
            </a:pPr>
            <a:r>
              <a:rPr lang="en"/>
              <a:t>Камера</a:t>
            </a:r>
            <a:endParaRPr/>
          </a:p>
          <a:p>
            <a:pPr marL="457200" lvl="0" indent="-317500" algn="l" rtl="0">
              <a:spcBef>
                <a:spcPts val="800"/>
              </a:spcBef>
              <a:spcAft>
                <a:spcPts val="0"/>
              </a:spcAft>
              <a:buSzPts val="1400"/>
              <a:buChar char="◎"/>
            </a:pPr>
            <a:r>
              <a:rPr lang="en"/>
              <a:t>Източник на светлина</a:t>
            </a:r>
            <a:endParaRPr/>
          </a:p>
          <a:p>
            <a:pPr marL="457200" lvl="0" indent="-317500" algn="l" rtl="0">
              <a:spcBef>
                <a:spcPts val="800"/>
              </a:spcBef>
              <a:spcAft>
                <a:spcPts val="0"/>
              </a:spcAft>
              <a:buSzPts val="1400"/>
              <a:buChar char="◎"/>
            </a:pPr>
            <a:r>
              <a:rPr lang="en"/>
              <a:t>Задвижване на платформата</a:t>
            </a:r>
            <a:endParaRPr/>
          </a:p>
          <a:p>
            <a:pPr marL="457200" lvl="0" indent="-317500" algn="l" rtl="0">
              <a:spcBef>
                <a:spcPts val="800"/>
              </a:spcBef>
              <a:spcAft>
                <a:spcPts val="0"/>
              </a:spcAft>
              <a:buSzPts val="1400"/>
              <a:buChar char="◎"/>
            </a:pPr>
            <a:r>
              <a:rPr lang="en"/>
              <a:t>Памет</a:t>
            </a:r>
            <a:endParaRPr/>
          </a:p>
          <a:p>
            <a:pPr marL="457200" lvl="0" indent="-317500" algn="l" rtl="0">
              <a:spcBef>
                <a:spcPts val="800"/>
              </a:spcBef>
              <a:spcAft>
                <a:spcPts val="0"/>
              </a:spcAft>
              <a:buSzPts val="1400"/>
              <a:buChar char="◎"/>
            </a:pPr>
            <a:r>
              <a:rPr lang="en"/>
              <a:t>Комуникации</a:t>
            </a:r>
            <a:endParaRPr/>
          </a:p>
          <a:p>
            <a:pPr marL="457200" lvl="0" indent="-317500" algn="l" rtl="0">
              <a:spcBef>
                <a:spcPts val="800"/>
              </a:spcBef>
              <a:spcAft>
                <a:spcPts val="0"/>
              </a:spcAft>
              <a:buSzPts val="1400"/>
              <a:buChar char="◎"/>
            </a:pPr>
            <a:r>
              <a:rPr lang="en"/>
              <a:t>Нефункционални характеристики</a:t>
            </a:r>
            <a:endParaRPr/>
          </a:p>
          <a:p>
            <a:pPr marL="0" lvl="0" indent="0" algn="l" rtl="0">
              <a:spcBef>
                <a:spcPts val="800"/>
              </a:spcBef>
              <a:spcAft>
                <a:spcPts val="800"/>
              </a:spcAft>
              <a:buNone/>
            </a:pPr>
            <a:endParaRPr/>
          </a:p>
        </p:txBody>
      </p:sp>
      <p:sp>
        <p:nvSpPr>
          <p:cNvPr id="139" name="Google Shape;139;p1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140" name="Google Shape;140;p18"/>
          <p:cNvSpPr/>
          <p:nvPr/>
        </p:nvSpPr>
        <p:spPr>
          <a:xfrm>
            <a:off x="687909" y="2256391"/>
            <a:ext cx="548694" cy="63061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44"/>
        <p:cNvGrpSpPr/>
        <p:nvPr/>
      </p:nvGrpSpPr>
      <p:grpSpPr>
        <a:xfrm>
          <a:off x="0" y="0"/>
          <a:ext cx="0" cy="0"/>
          <a:chOff x="0" y="0"/>
          <a:chExt cx="0" cy="0"/>
        </a:xfrm>
      </p:grpSpPr>
      <p:sp>
        <p:nvSpPr>
          <p:cNvPr id="145" name="Google Shape;145;p19"/>
          <p:cNvSpPr txBox="1">
            <a:spLocks noGrp="1"/>
          </p:cNvSpPr>
          <p:nvPr>
            <p:ph type="title"/>
          </p:nvPr>
        </p:nvSpPr>
        <p:spPr>
          <a:xfrm>
            <a:off x="288700" y="1026000"/>
            <a:ext cx="14814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Структурирана светлина</a:t>
            </a:r>
            <a:endParaRPr/>
          </a:p>
        </p:txBody>
      </p:sp>
      <p:sp>
        <p:nvSpPr>
          <p:cNvPr id="146" name="Google Shape;146;p19"/>
          <p:cNvSpPr txBox="1">
            <a:spLocks noGrp="1"/>
          </p:cNvSpPr>
          <p:nvPr>
            <p:ph type="body" idx="1"/>
          </p:nvPr>
        </p:nvSpPr>
        <p:spPr>
          <a:xfrm>
            <a:off x="2191200" y="873600"/>
            <a:ext cx="4725000" cy="4914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t>Прожектиране и заснемане на шаблони</a:t>
            </a:r>
            <a:endParaRPr/>
          </a:p>
          <a:p>
            <a:pPr marL="0" lvl="0" indent="0" algn="l" rtl="0">
              <a:spcBef>
                <a:spcPts val="800"/>
              </a:spcBef>
              <a:spcAft>
                <a:spcPts val="800"/>
              </a:spcAft>
              <a:buNone/>
            </a:pPr>
            <a:endParaRPr/>
          </a:p>
        </p:txBody>
      </p:sp>
      <p:sp>
        <p:nvSpPr>
          <p:cNvPr id="147" name="Google Shape;147;p19"/>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grpSp>
        <p:nvGrpSpPr>
          <p:cNvPr id="148" name="Google Shape;148;p19"/>
          <p:cNvGrpSpPr/>
          <p:nvPr/>
        </p:nvGrpSpPr>
        <p:grpSpPr>
          <a:xfrm>
            <a:off x="755053" y="2256404"/>
            <a:ext cx="548693" cy="630599"/>
            <a:chOff x="596350" y="929175"/>
            <a:chExt cx="407950" cy="497475"/>
          </a:xfrm>
        </p:grpSpPr>
        <p:sp>
          <p:nvSpPr>
            <p:cNvPr id="149" name="Google Shape;149;p1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a:off x="688900" y="1256150"/>
              <a:ext cx="133975" cy="25"/>
            </a:xfrm>
            <a:custGeom>
              <a:avLst/>
              <a:gdLst/>
              <a:ahLst/>
              <a:cxnLst/>
              <a:rect l="l" t="t" r="r" b="b"/>
              <a:pathLst>
                <a:path w="5359" h="1" fill="none" extrusionOk="0">
                  <a:moveTo>
                    <a:pt x="5358" y="0"/>
                  </a:moveTo>
                  <a:lnTo>
                    <a:pt x="0"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a:off x="688900" y="1201350"/>
              <a:ext cx="255750" cy="25"/>
            </a:xfrm>
            <a:custGeom>
              <a:avLst/>
              <a:gdLst/>
              <a:ahLst/>
              <a:cxnLst/>
              <a:rect l="l" t="t" r="r" b="b"/>
              <a:pathLst>
                <a:path w="10230" h="1" fill="none" extrusionOk="0">
                  <a:moveTo>
                    <a:pt x="10229" y="1"/>
                  </a:moveTo>
                  <a:lnTo>
                    <a:pt x="0"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a:off x="688900" y="1145950"/>
              <a:ext cx="255750" cy="25"/>
            </a:xfrm>
            <a:custGeom>
              <a:avLst/>
              <a:gdLst/>
              <a:ahLst/>
              <a:cxnLst/>
              <a:rect l="l" t="t" r="r" b="b"/>
              <a:pathLst>
                <a:path w="10230" h="1" fill="none" extrusionOk="0">
                  <a:moveTo>
                    <a:pt x="10229" y="0"/>
                  </a:moveTo>
                  <a:lnTo>
                    <a:pt x="0"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a:off x="688900" y="1090525"/>
              <a:ext cx="255750" cy="25"/>
            </a:xfrm>
            <a:custGeom>
              <a:avLst/>
              <a:gdLst/>
              <a:ahLst/>
              <a:cxnLst/>
              <a:rect l="l" t="t" r="r" b="b"/>
              <a:pathLst>
                <a:path w="10230" h="1" fill="none" extrusionOk="0">
                  <a:moveTo>
                    <a:pt x="10229" y="1"/>
                  </a:moveTo>
                  <a:lnTo>
                    <a:pt x="0"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6" name="Google Shape;156;p19"/>
          <p:cNvPicPr preferRelativeResize="0"/>
          <p:nvPr/>
        </p:nvPicPr>
        <p:blipFill>
          <a:blip r:embed="rId3">
            <a:alphaModFix/>
          </a:blip>
          <a:stretch>
            <a:fillRect/>
          </a:stretch>
        </p:blipFill>
        <p:spPr>
          <a:xfrm>
            <a:off x="2032800" y="1217075"/>
            <a:ext cx="6182812" cy="2318558"/>
          </a:xfrm>
          <a:prstGeom prst="rect">
            <a:avLst/>
          </a:prstGeom>
          <a:noFill/>
          <a:ln>
            <a:noFill/>
          </a:ln>
        </p:spPr>
      </p:pic>
      <p:sp>
        <p:nvSpPr>
          <p:cNvPr id="157" name="Google Shape;157;p19"/>
          <p:cNvSpPr txBox="1">
            <a:spLocks noGrp="1"/>
          </p:cNvSpPr>
          <p:nvPr>
            <p:ph type="body" idx="1"/>
          </p:nvPr>
        </p:nvSpPr>
        <p:spPr>
          <a:xfrm>
            <a:off x="2032800" y="3630175"/>
            <a:ext cx="1716900" cy="491400"/>
          </a:xfrm>
          <a:prstGeom prst="rect">
            <a:avLst/>
          </a:prstGeom>
        </p:spPr>
        <p:txBody>
          <a:bodyPr spcFirstLastPara="1" wrap="square" lIns="0" tIns="0" rIns="0" bIns="0" anchor="t" anchorCtr="0">
            <a:noAutofit/>
          </a:bodyPr>
          <a:lstStyle/>
          <a:p>
            <a:pPr marL="457200" lvl="0" indent="-285750" algn="l" rtl="0">
              <a:spcBef>
                <a:spcPts val="0"/>
              </a:spcBef>
              <a:spcAft>
                <a:spcPts val="0"/>
              </a:spcAft>
              <a:buSzPts val="900"/>
              <a:buChar char="◎"/>
            </a:pPr>
            <a:r>
              <a:rPr lang="en" sz="1500"/>
              <a:t>Двоичен</a:t>
            </a:r>
            <a:endParaRPr sz="1500"/>
          </a:p>
          <a:p>
            <a:pPr marL="0" lvl="0" indent="0" algn="l" rtl="0">
              <a:spcBef>
                <a:spcPts val="800"/>
              </a:spcBef>
              <a:spcAft>
                <a:spcPts val="800"/>
              </a:spcAft>
              <a:buNone/>
            </a:pPr>
            <a:endParaRPr sz="1500"/>
          </a:p>
        </p:txBody>
      </p:sp>
      <p:pic>
        <p:nvPicPr>
          <p:cNvPr id="158" name="Google Shape;158;p19"/>
          <p:cNvPicPr preferRelativeResize="0"/>
          <p:nvPr/>
        </p:nvPicPr>
        <p:blipFill rotWithShape="1">
          <a:blip r:embed="rId4">
            <a:alphaModFix/>
          </a:blip>
          <a:srcRect b="54126"/>
          <a:stretch/>
        </p:blipFill>
        <p:spPr>
          <a:xfrm>
            <a:off x="2032800" y="3921975"/>
            <a:ext cx="3506775" cy="598575"/>
          </a:xfrm>
          <a:prstGeom prst="rect">
            <a:avLst/>
          </a:prstGeom>
          <a:noFill/>
          <a:ln>
            <a:noFill/>
          </a:ln>
        </p:spPr>
      </p:pic>
      <p:pic>
        <p:nvPicPr>
          <p:cNvPr id="159" name="Google Shape;159;p19"/>
          <p:cNvPicPr preferRelativeResize="0"/>
          <p:nvPr/>
        </p:nvPicPr>
        <p:blipFill rotWithShape="1">
          <a:blip r:embed="rId5">
            <a:alphaModFix/>
          </a:blip>
          <a:srcRect b="55347"/>
          <a:stretch/>
        </p:blipFill>
        <p:spPr>
          <a:xfrm>
            <a:off x="5605725" y="3860338"/>
            <a:ext cx="2967157" cy="630600"/>
          </a:xfrm>
          <a:prstGeom prst="rect">
            <a:avLst/>
          </a:prstGeom>
          <a:noFill/>
          <a:ln>
            <a:noFill/>
          </a:ln>
        </p:spPr>
      </p:pic>
      <p:sp>
        <p:nvSpPr>
          <p:cNvPr id="160" name="Google Shape;160;p19"/>
          <p:cNvSpPr txBox="1">
            <a:spLocks noGrp="1"/>
          </p:cNvSpPr>
          <p:nvPr>
            <p:ph type="body" idx="1"/>
          </p:nvPr>
        </p:nvSpPr>
        <p:spPr>
          <a:xfrm>
            <a:off x="5605725" y="3577875"/>
            <a:ext cx="2787600" cy="344100"/>
          </a:xfrm>
          <a:prstGeom prst="rect">
            <a:avLst/>
          </a:prstGeom>
        </p:spPr>
        <p:txBody>
          <a:bodyPr spcFirstLastPara="1" wrap="square" lIns="0" tIns="0" rIns="0" bIns="0" anchor="t" anchorCtr="0">
            <a:noAutofit/>
          </a:bodyPr>
          <a:lstStyle/>
          <a:p>
            <a:pPr marL="457200" lvl="0" indent="-285750" algn="l" rtl="0">
              <a:spcBef>
                <a:spcPts val="0"/>
              </a:spcBef>
              <a:spcAft>
                <a:spcPts val="800"/>
              </a:spcAft>
              <a:buSzPts val="900"/>
              <a:buChar char="◎"/>
            </a:pPr>
            <a:r>
              <a:rPr lang="en" sz="1500"/>
              <a:t>Phase shift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288700" y="1026000"/>
            <a:ext cx="1481400" cy="630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Декодиране</a:t>
            </a:r>
            <a:endParaRPr/>
          </a:p>
        </p:txBody>
      </p:sp>
      <p:sp>
        <p:nvSpPr>
          <p:cNvPr id="166" name="Google Shape;166;p20"/>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67" name="Google Shape;167;p20"/>
          <p:cNvPicPr preferRelativeResize="0"/>
          <p:nvPr/>
        </p:nvPicPr>
        <p:blipFill>
          <a:blip r:embed="rId3">
            <a:alphaModFix/>
          </a:blip>
          <a:stretch>
            <a:fillRect/>
          </a:stretch>
        </p:blipFill>
        <p:spPr>
          <a:xfrm>
            <a:off x="2334975" y="681650"/>
            <a:ext cx="4590799" cy="2446650"/>
          </a:xfrm>
          <a:prstGeom prst="rect">
            <a:avLst/>
          </a:prstGeom>
          <a:noFill/>
          <a:ln>
            <a:noFill/>
          </a:ln>
        </p:spPr>
      </p:pic>
      <p:grpSp>
        <p:nvGrpSpPr>
          <p:cNvPr id="169" name="Google Shape;169;p20"/>
          <p:cNvGrpSpPr/>
          <p:nvPr/>
        </p:nvGrpSpPr>
        <p:grpSpPr>
          <a:xfrm>
            <a:off x="754981" y="2256259"/>
            <a:ext cx="548693" cy="630581"/>
            <a:chOff x="3951850" y="2985350"/>
            <a:chExt cx="407950" cy="416500"/>
          </a:xfrm>
        </p:grpSpPr>
        <p:sp>
          <p:nvSpPr>
            <p:cNvPr id="170" name="Google Shape;170;p20"/>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20"/>
          <p:cNvSpPr txBox="1"/>
          <p:nvPr/>
        </p:nvSpPr>
        <p:spPr>
          <a:xfrm>
            <a:off x="3348350" y="3184450"/>
            <a:ext cx="44958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0000"/>
                </a:solidFill>
                <a:latin typeface="Frank Ruhl Libre Light"/>
                <a:ea typeface="Frank Ruhl Libre Light"/>
                <a:cs typeface="Frank Ruhl Libre Light"/>
                <a:sym typeface="Frank Ruhl Libre Light"/>
              </a:rPr>
              <a:t>Да се оцветят 0-лите и 1-ците.</a:t>
            </a:r>
            <a:endParaRPr sz="1500">
              <a:solidFill>
                <a:srgbClr val="FF0000"/>
              </a:solidFill>
              <a:latin typeface="Frank Ruhl Libre Light"/>
              <a:ea typeface="Frank Ruhl Libre Light"/>
              <a:cs typeface="Frank Ruhl Libre Light"/>
              <a:sym typeface="Frank Ruhl Libre Light"/>
            </a:endParaRPr>
          </a:p>
        </p:txBody>
      </p:sp>
      <p:pic>
        <p:nvPicPr>
          <p:cNvPr id="1026" name="Picture 2" descr="https://lh4.googleusercontent.com/121ZCNhLJlxIPdgtuvtHxwMYn2S_0WHAUGmVe1pFzvBykUZoK1rx4s2D0raEzWscYcZfu5SaP0gvggJNnE1ilw3Ifh24ZgWeR193ERrAaKNRFnjeHjwL6sYFbIwtCbNE6nrgH9nw2goe99vTTNWBMA">
            <a:extLst>
              <a:ext uri="{FF2B5EF4-FFF2-40B4-BE49-F238E27FC236}">
                <a16:creationId xmlns:a16="http://schemas.microsoft.com/office/drawing/2014/main" id="{9460C0CB-7B74-435D-98EF-A6E5F715E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062" y="3306450"/>
            <a:ext cx="8249845" cy="12302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229500" y="1055600"/>
            <a:ext cx="1481400" cy="861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Процес на сканиране</a:t>
            </a:r>
            <a:endParaRPr/>
          </a:p>
        </p:txBody>
      </p:sp>
      <p:sp>
        <p:nvSpPr>
          <p:cNvPr id="180" name="Google Shape;180;p2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181" name="Google Shape;181;p21"/>
          <p:cNvGrpSpPr/>
          <p:nvPr/>
        </p:nvGrpSpPr>
        <p:grpSpPr>
          <a:xfrm>
            <a:off x="754968" y="2334927"/>
            <a:ext cx="548691" cy="408826"/>
            <a:chOff x="3927500" y="301425"/>
            <a:chExt cx="461550" cy="411625"/>
          </a:xfrm>
        </p:grpSpPr>
        <p:sp>
          <p:nvSpPr>
            <p:cNvPr id="182" name="Google Shape;182;p21"/>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1"/>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1"/>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1"/>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1"/>
            <p:cNvSpPr/>
            <p:nvPr/>
          </p:nvSpPr>
          <p:spPr>
            <a:xfrm>
              <a:off x="3970725" y="558375"/>
              <a:ext cx="1850" cy="12200"/>
            </a:xfrm>
            <a:custGeom>
              <a:avLst/>
              <a:gdLst/>
              <a:ahLst/>
              <a:cxnLst/>
              <a:rect l="l" t="t" r="r" b="b"/>
              <a:pathLst>
                <a:path w="74" h="488" fill="none" extrusionOk="0">
                  <a:moveTo>
                    <a:pt x="0" y="488"/>
                  </a:moveTo>
                  <a:lnTo>
                    <a:pt x="73"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1"/>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1"/>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1"/>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1"/>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1"/>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1"/>
            <p:cNvSpPr/>
            <p:nvPr/>
          </p:nvSpPr>
          <p:spPr>
            <a:xfrm>
              <a:off x="4141800" y="502975"/>
              <a:ext cx="3700" cy="11600"/>
            </a:xfrm>
            <a:custGeom>
              <a:avLst/>
              <a:gdLst/>
              <a:ahLst/>
              <a:cxnLst/>
              <a:rect l="l" t="t" r="r" b="b"/>
              <a:pathLst>
                <a:path w="148" h="464" fill="none" extrusionOk="0">
                  <a:moveTo>
                    <a:pt x="1" y="0"/>
                  </a:moveTo>
                  <a:lnTo>
                    <a:pt x="147" y="46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1"/>
            <p:cNvSpPr/>
            <p:nvPr/>
          </p:nvSpPr>
          <p:spPr>
            <a:xfrm>
              <a:off x="4150950" y="533425"/>
              <a:ext cx="3675" cy="11575"/>
            </a:xfrm>
            <a:custGeom>
              <a:avLst/>
              <a:gdLst/>
              <a:ahLst/>
              <a:cxnLst/>
              <a:rect l="l" t="t" r="r" b="b"/>
              <a:pathLst>
                <a:path w="147" h="463" fill="none" extrusionOk="0">
                  <a:moveTo>
                    <a:pt x="0" y="0"/>
                  </a:moveTo>
                  <a:lnTo>
                    <a:pt x="146" y="46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1"/>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1"/>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1"/>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1"/>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9" name="Google Shape;209;p21"/>
          <p:cNvPicPr preferRelativeResize="0"/>
          <p:nvPr/>
        </p:nvPicPr>
        <p:blipFill>
          <a:blip r:embed="rId3">
            <a:alphaModFix/>
          </a:blip>
          <a:stretch>
            <a:fillRect/>
          </a:stretch>
        </p:blipFill>
        <p:spPr>
          <a:xfrm>
            <a:off x="2005644" y="2947550"/>
            <a:ext cx="1481400" cy="1289458"/>
          </a:xfrm>
          <a:prstGeom prst="rect">
            <a:avLst/>
          </a:prstGeom>
          <a:noFill/>
          <a:ln>
            <a:noFill/>
          </a:ln>
        </p:spPr>
      </p:pic>
      <p:pic>
        <p:nvPicPr>
          <p:cNvPr id="210" name="Google Shape;210;p21"/>
          <p:cNvPicPr preferRelativeResize="0"/>
          <p:nvPr/>
        </p:nvPicPr>
        <p:blipFill rotWithShape="1">
          <a:blip r:embed="rId4">
            <a:alphaModFix/>
          </a:blip>
          <a:srcRect r="57463"/>
          <a:stretch/>
        </p:blipFill>
        <p:spPr>
          <a:xfrm>
            <a:off x="4037850" y="2362750"/>
            <a:ext cx="1315700" cy="1488950"/>
          </a:xfrm>
          <a:prstGeom prst="rect">
            <a:avLst/>
          </a:prstGeom>
          <a:noFill/>
          <a:ln>
            <a:noFill/>
          </a:ln>
        </p:spPr>
      </p:pic>
      <p:pic>
        <p:nvPicPr>
          <p:cNvPr id="211" name="Google Shape;211;p21"/>
          <p:cNvPicPr preferRelativeResize="0"/>
          <p:nvPr/>
        </p:nvPicPr>
        <p:blipFill>
          <a:blip r:embed="rId5">
            <a:alphaModFix/>
          </a:blip>
          <a:stretch>
            <a:fillRect/>
          </a:stretch>
        </p:blipFill>
        <p:spPr>
          <a:xfrm>
            <a:off x="1993917" y="845324"/>
            <a:ext cx="1196991" cy="577004"/>
          </a:xfrm>
          <a:prstGeom prst="rect">
            <a:avLst/>
          </a:prstGeom>
          <a:noFill/>
          <a:ln>
            <a:noFill/>
          </a:ln>
          <a:effectLst>
            <a:outerShdw blurRad="57150" algn="bl" rotWithShape="0">
              <a:srgbClr val="D9D9D9">
                <a:alpha val="93000"/>
              </a:srgbClr>
            </a:outerShdw>
          </a:effectLst>
        </p:spPr>
      </p:pic>
      <p:pic>
        <p:nvPicPr>
          <p:cNvPr id="212" name="Google Shape;212;p21"/>
          <p:cNvPicPr preferRelativeResize="0"/>
          <p:nvPr/>
        </p:nvPicPr>
        <p:blipFill>
          <a:blip r:embed="rId6">
            <a:alphaModFix/>
          </a:blip>
          <a:stretch>
            <a:fillRect/>
          </a:stretch>
        </p:blipFill>
        <p:spPr>
          <a:xfrm>
            <a:off x="2139124" y="972885"/>
            <a:ext cx="1196991" cy="577004"/>
          </a:xfrm>
          <a:prstGeom prst="rect">
            <a:avLst/>
          </a:prstGeom>
          <a:noFill/>
          <a:ln>
            <a:noFill/>
          </a:ln>
          <a:effectLst>
            <a:outerShdw blurRad="57150" algn="bl" rotWithShape="0">
              <a:srgbClr val="D9D9D9">
                <a:alpha val="93000"/>
              </a:srgbClr>
            </a:outerShdw>
          </a:effectLst>
        </p:spPr>
      </p:pic>
      <p:pic>
        <p:nvPicPr>
          <p:cNvPr id="213" name="Google Shape;213;p21"/>
          <p:cNvPicPr preferRelativeResize="0"/>
          <p:nvPr/>
        </p:nvPicPr>
        <p:blipFill>
          <a:blip r:embed="rId7">
            <a:alphaModFix/>
          </a:blip>
          <a:stretch>
            <a:fillRect/>
          </a:stretch>
        </p:blipFill>
        <p:spPr>
          <a:xfrm>
            <a:off x="2280625" y="1093693"/>
            <a:ext cx="1196991" cy="577004"/>
          </a:xfrm>
          <a:prstGeom prst="rect">
            <a:avLst/>
          </a:prstGeom>
          <a:noFill/>
          <a:ln>
            <a:noFill/>
          </a:ln>
          <a:effectLst>
            <a:outerShdw blurRad="57150" algn="bl" rotWithShape="0">
              <a:srgbClr val="D9D9D9">
                <a:alpha val="93000"/>
              </a:srgbClr>
            </a:outerShdw>
          </a:effectLst>
        </p:spPr>
      </p:pic>
      <p:pic>
        <p:nvPicPr>
          <p:cNvPr id="214" name="Google Shape;214;p21"/>
          <p:cNvPicPr preferRelativeResize="0"/>
          <p:nvPr/>
        </p:nvPicPr>
        <p:blipFill>
          <a:blip r:embed="rId8">
            <a:alphaModFix/>
          </a:blip>
          <a:stretch>
            <a:fillRect/>
          </a:stretch>
        </p:blipFill>
        <p:spPr>
          <a:xfrm>
            <a:off x="2456110" y="1246300"/>
            <a:ext cx="1196991" cy="577004"/>
          </a:xfrm>
          <a:prstGeom prst="rect">
            <a:avLst/>
          </a:prstGeom>
          <a:noFill/>
          <a:ln>
            <a:noFill/>
          </a:ln>
          <a:effectLst>
            <a:outerShdw blurRad="57150" algn="bl" rotWithShape="0">
              <a:srgbClr val="D9D9D9">
                <a:alpha val="93000"/>
              </a:srgbClr>
            </a:outerShdw>
          </a:effectLst>
        </p:spPr>
      </p:pic>
      <p:pic>
        <p:nvPicPr>
          <p:cNvPr id="215" name="Google Shape;215;p21"/>
          <p:cNvPicPr preferRelativeResize="0"/>
          <p:nvPr/>
        </p:nvPicPr>
        <p:blipFill>
          <a:blip r:embed="rId9">
            <a:alphaModFix/>
          </a:blip>
          <a:stretch>
            <a:fillRect/>
          </a:stretch>
        </p:blipFill>
        <p:spPr>
          <a:xfrm>
            <a:off x="2773173" y="1443103"/>
            <a:ext cx="1196991" cy="577004"/>
          </a:xfrm>
          <a:prstGeom prst="rect">
            <a:avLst/>
          </a:prstGeom>
          <a:noFill/>
          <a:ln>
            <a:noFill/>
          </a:ln>
          <a:effectLst>
            <a:outerShdw blurRad="57150" dist="19050" dir="5400000" algn="bl" rotWithShape="0">
              <a:srgbClr val="B7B7B7">
                <a:alpha val="93000"/>
              </a:srgbClr>
            </a:outerShdw>
          </a:effectLst>
        </p:spPr>
      </p:pic>
      <p:pic>
        <p:nvPicPr>
          <p:cNvPr id="216" name="Google Shape;216;p21"/>
          <p:cNvPicPr preferRelativeResize="0"/>
          <p:nvPr/>
        </p:nvPicPr>
        <p:blipFill>
          <a:blip r:embed="rId10">
            <a:alphaModFix/>
          </a:blip>
          <a:stretch>
            <a:fillRect/>
          </a:stretch>
        </p:blipFill>
        <p:spPr>
          <a:xfrm>
            <a:off x="4534291" y="797200"/>
            <a:ext cx="1196976" cy="577006"/>
          </a:xfrm>
          <a:prstGeom prst="rect">
            <a:avLst/>
          </a:prstGeom>
          <a:noFill/>
          <a:ln>
            <a:noFill/>
          </a:ln>
          <a:effectLst>
            <a:outerShdw blurRad="57150" dist="19050" dir="5400000" algn="bl" rotWithShape="0">
              <a:srgbClr val="B7B7B7">
                <a:alpha val="90000"/>
              </a:srgbClr>
            </a:outerShdw>
          </a:effectLst>
        </p:spPr>
      </p:pic>
      <p:pic>
        <p:nvPicPr>
          <p:cNvPr id="217" name="Google Shape;217;p21"/>
          <p:cNvPicPr preferRelativeResize="0"/>
          <p:nvPr/>
        </p:nvPicPr>
        <p:blipFill>
          <a:blip r:embed="rId11">
            <a:alphaModFix/>
          </a:blip>
          <a:stretch>
            <a:fillRect/>
          </a:stretch>
        </p:blipFill>
        <p:spPr>
          <a:xfrm>
            <a:off x="4718329" y="942110"/>
            <a:ext cx="1196976" cy="577006"/>
          </a:xfrm>
          <a:prstGeom prst="rect">
            <a:avLst/>
          </a:prstGeom>
          <a:noFill/>
          <a:ln>
            <a:noFill/>
          </a:ln>
          <a:effectLst>
            <a:outerShdw blurRad="57150" dist="19050" dir="5400000" algn="bl" rotWithShape="0">
              <a:srgbClr val="B7B7B7">
                <a:alpha val="90000"/>
              </a:srgbClr>
            </a:outerShdw>
          </a:effectLst>
        </p:spPr>
      </p:pic>
      <p:pic>
        <p:nvPicPr>
          <p:cNvPr id="218" name="Google Shape;218;p21"/>
          <p:cNvPicPr preferRelativeResize="0"/>
          <p:nvPr/>
        </p:nvPicPr>
        <p:blipFill>
          <a:blip r:embed="rId12">
            <a:alphaModFix/>
          </a:blip>
          <a:stretch>
            <a:fillRect/>
          </a:stretch>
        </p:blipFill>
        <p:spPr>
          <a:xfrm>
            <a:off x="4932946" y="1093693"/>
            <a:ext cx="1196976" cy="577006"/>
          </a:xfrm>
          <a:prstGeom prst="rect">
            <a:avLst/>
          </a:prstGeom>
          <a:noFill/>
          <a:ln>
            <a:noFill/>
          </a:ln>
          <a:effectLst>
            <a:outerShdw blurRad="57150" dist="19050" dir="5400000" algn="bl" rotWithShape="0">
              <a:srgbClr val="B7B7B7">
                <a:alpha val="90000"/>
              </a:srgbClr>
            </a:outerShdw>
          </a:effectLst>
        </p:spPr>
      </p:pic>
      <p:pic>
        <p:nvPicPr>
          <p:cNvPr id="219" name="Google Shape;219;p21"/>
          <p:cNvPicPr preferRelativeResize="0"/>
          <p:nvPr/>
        </p:nvPicPr>
        <p:blipFill>
          <a:blip r:embed="rId13">
            <a:alphaModFix/>
          </a:blip>
          <a:stretch>
            <a:fillRect/>
          </a:stretch>
        </p:blipFill>
        <p:spPr>
          <a:xfrm>
            <a:off x="5246382" y="1246305"/>
            <a:ext cx="1196976" cy="577006"/>
          </a:xfrm>
          <a:prstGeom prst="rect">
            <a:avLst/>
          </a:prstGeom>
          <a:noFill/>
          <a:ln>
            <a:noFill/>
          </a:ln>
          <a:effectLst>
            <a:outerShdw blurRad="57150" dist="19050" dir="5400000" algn="bl" rotWithShape="0">
              <a:srgbClr val="B7B7B7">
                <a:alpha val="90000"/>
              </a:srgbClr>
            </a:outerShdw>
          </a:effectLst>
        </p:spPr>
      </p:pic>
      <p:pic>
        <p:nvPicPr>
          <p:cNvPr id="220" name="Google Shape;220;p21"/>
          <p:cNvPicPr preferRelativeResize="0"/>
          <p:nvPr/>
        </p:nvPicPr>
        <p:blipFill>
          <a:blip r:embed="rId14">
            <a:alphaModFix/>
          </a:blip>
          <a:stretch>
            <a:fillRect/>
          </a:stretch>
        </p:blipFill>
        <p:spPr>
          <a:xfrm>
            <a:off x="6072644" y="1339899"/>
            <a:ext cx="1196976" cy="577006"/>
          </a:xfrm>
          <a:prstGeom prst="rect">
            <a:avLst/>
          </a:prstGeom>
          <a:noFill/>
          <a:ln>
            <a:noFill/>
          </a:ln>
          <a:effectLst>
            <a:outerShdw blurRad="57150" dist="19050" dir="5400000" algn="bl" rotWithShape="0">
              <a:srgbClr val="B7B7B7">
                <a:alpha val="90000"/>
              </a:srgbClr>
            </a:outerShdw>
          </a:effectLst>
        </p:spPr>
      </p:pic>
      <p:pic>
        <p:nvPicPr>
          <p:cNvPr id="221" name="Google Shape;221;p21"/>
          <p:cNvPicPr preferRelativeResize="0"/>
          <p:nvPr/>
        </p:nvPicPr>
        <p:blipFill>
          <a:blip r:embed="rId15">
            <a:alphaModFix/>
          </a:blip>
          <a:stretch>
            <a:fillRect/>
          </a:stretch>
        </p:blipFill>
        <p:spPr>
          <a:xfrm>
            <a:off x="5868200" y="3577246"/>
            <a:ext cx="1197864" cy="576072"/>
          </a:xfrm>
          <a:prstGeom prst="rect">
            <a:avLst/>
          </a:prstGeom>
          <a:noFill/>
          <a:ln>
            <a:noFill/>
          </a:ln>
          <a:effectLst>
            <a:outerShdw blurRad="57150" dist="19050" dir="5400000" algn="bl" rotWithShape="0">
              <a:srgbClr val="B7B7B7">
                <a:alpha val="90000"/>
              </a:srgbClr>
            </a:outerShdw>
          </a:effectLst>
        </p:spPr>
      </p:pic>
      <p:pic>
        <p:nvPicPr>
          <p:cNvPr id="222" name="Google Shape;222;p21"/>
          <p:cNvPicPr preferRelativeResize="0"/>
          <p:nvPr/>
        </p:nvPicPr>
        <p:blipFill>
          <a:blip r:embed="rId16">
            <a:alphaModFix/>
          </a:blip>
          <a:stretch>
            <a:fillRect/>
          </a:stretch>
        </p:blipFill>
        <p:spPr>
          <a:xfrm>
            <a:off x="6641455" y="3769696"/>
            <a:ext cx="1197864" cy="576072"/>
          </a:xfrm>
          <a:prstGeom prst="rect">
            <a:avLst/>
          </a:prstGeom>
          <a:noFill/>
          <a:ln>
            <a:noFill/>
          </a:ln>
          <a:effectLst>
            <a:outerShdw blurRad="57150" dist="19050" dir="5400000" algn="bl" rotWithShape="0">
              <a:srgbClr val="B7B7B7">
                <a:alpha val="90000"/>
              </a:srgbClr>
            </a:outerShdw>
          </a:effectLst>
        </p:spPr>
      </p:pic>
      <p:pic>
        <p:nvPicPr>
          <p:cNvPr id="223" name="Google Shape;223;p21"/>
          <p:cNvPicPr preferRelativeResize="0"/>
          <p:nvPr/>
        </p:nvPicPr>
        <p:blipFill>
          <a:blip r:embed="rId17">
            <a:alphaModFix/>
          </a:blip>
          <a:stretch>
            <a:fillRect/>
          </a:stretch>
        </p:blipFill>
        <p:spPr>
          <a:xfrm>
            <a:off x="5904350" y="2675025"/>
            <a:ext cx="1197864" cy="576072"/>
          </a:xfrm>
          <a:prstGeom prst="rect">
            <a:avLst/>
          </a:prstGeom>
          <a:noFill/>
          <a:ln>
            <a:noFill/>
          </a:ln>
          <a:effectLst>
            <a:outerShdw blurRad="57150" dist="19050" dir="5400000" algn="bl" rotWithShape="0">
              <a:srgbClr val="B7B7B7">
                <a:alpha val="90000"/>
              </a:srgbClr>
            </a:outerShdw>
          </a:effectLst>
        </p:spPr>
      </p:pic>
      <p:pic>
        <p:nvPicPr>
          <p:cNvPr id="224" name="Google Shape;224;p21"/>
          <p:cNvPicPr preferRelativeResize="0"/>
          <p:nvPr/>
        </p:nvPicPr>
        <p:blipFill>
          <a:blip r:embed="rId18">
            <a:alphaModFix/>
          </a:blip>
          <a:stretch>
            <a:fillRect/>
          </a:stretch>
        </p:blipFill>
        <p:spPr>
          <a:xfrm>
            <a:off x="6660655" y="2915488"/>
            <a:ext cx="1197864" cy="576072"/>
          </a:xfrm>
          <a:prstGeom prst="rect">
            <a:avLst/>
          </a:prstGeom>
          <a:noFill/>
          <a:ln>
            <a:noFill/>
          </a:ln>
          <a:effectLst>
            <a:outerShdw blurRad="57150" dist="19050" dir="5400000" algn="bl" rotWithShape="0">
              <a:srgbClr val="B7B7B7">
                <a:alpha val="90000"/>
              </a:srgbClr>
            </a:outerShdw>
          </a:effectLst>
        </p:spPr>
      </p:pic>
      <p:sp>
        <p:nvSpPr>
          <p:cNvPr id="225" name="Google Shape;225;p21"/>
          <p:cNvSpPr/>
          <p:nvPr/>
        </p:nvSpPr>
        <p:spPr>
          <a:xfrm>
            <a:off x="4018043" y="1260100"/>
            <a:ext cx="457200" cy="183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1"/>
          <p:cNvSpPr/>
          <p:nvPr/>
        </p:nvSpPr>
        <p:spPr>
          <a:xfrm>
            <a:off x="6355850" y="2035200"/>
            <a:ext cx="183000" cy="4572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1"/>
          <p:cNvSpPr/>
          <p:nvPr/>
        </p:nvSpPr>
        <p:spPr>
          <a:xfrm>
            <a:off x="5421225" y="3340300"/>
            <a:ext cx="457200" cy="1830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1"/>
          <p:cNvSpPr/>
          <p:nvPr/>
        </p:nvSpPr>
        <p:spPr>
          <a:xfrm>
            <a:off x="3512975" y="3340300"/>
            <a:ext cx="457200" cy="1830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9" name="Google Shape;229;p21"/>
          <p:cNvPicPr preferRelativeResize="0"/>
          <p:nvPr/>
        </p:nvPicPr>
        <p:blipFill>
          <a:blip r:embed="rId19">
            <a:alphaModFix/>
          </a:blip>
          <a:stretch>
            <a:fillRect/>
          </a:stretch>
        </p:blipFill>
        <p:spPr>
          <a:xfrm>
            <a:off x="4096763" y="3903875"/>
            <a:ext cx="1197864" cy="576072"/>
          </a:xfrm>
          <a:prstGeom prst="rect">
            <a:avLst/>
          </a:prstGeom>
          <a:noFill/>
          <a:ln>
            <a:noFill/>
          </a:ln>
        </p:spPr>
      </p:pic>
    </p:spTree>
  </p:cSld>
  <p:clrMapOvr>
    <a:masterClrMapping/>
  </p:clrMapOvr>
</p:sld>
</file>

<file path=ppt/theme/theme1.xml><?xml version="1.0" encoding="utf-8"?>
<a:theme xmlns:a="http://schemas.openxmlformats.org/drawingml/2006/main" name="Octavia template">
  <a:themeElements>
    <a:clrScheme name="Custom 347">
      <a:dk1>
        <a:srgbClr val="000000"/>
      </a:dk1>
      <a:lt1>
        <a:srgbClr val="FFFFFF"/>
      </a:lt1>
      <a:dk2>
        <a:srgbClr val="6B6E81"/>
      </a:dk2>
      <a:lt2>
        <a:srgbClr val="D9DCE6"/>
      </a:lt2>
      <a:accent1>
        <a:srgbClr val="1D3E7C"/>
      </a:accent1>
      <a:accent2>
        <a:srgbClr val="5A7EC2"/>
      </a:accent2>
      <a:accent3>
        <a:srgbClr val="A3D4F3"/>
      </a:accent3>
      <a:accent4>
        <a:srgbClr val="FDF6DA"/>
      </a:accent4>
      <a:accent5>
        <a:srgbClr val="FAE388"/>
      </a:accent5>
      <a:accent6>
        <a:srgbClr val="F8C03E"/>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2388</Words>
  <Application>Microsoft Office PowerPoint</Application>
  <PresentationFormat>On-screen Show (16:9)</PresentationFormat>
  <Paragraphs>147</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IBM Plex Sans Condensed</vt:lpstr>
      <vt:lpstr>Arial</vt:lpstr>
      <vt:lpstr>Verdana</vt:lpstr>
      <vt:lpstr>Frank Ruhl Libre Light</vt:lpstr>
      <vt:lpstr>Times New Roman</vt:lpstr>
      <vt:lpstr>Frank Ruhl Libre</vt:lpstr>
      <vt:lpstr>Octavia template</vt:lpstr>
      <vt:lpstr>Scan-y:  3D сканираща система със структурирана светлина за реконструкция </vt:lpstr>
      <vt:lpstr>Задачи</vt:lpstr>
      <vt:lpstr>Дефиниции</vt:lpstr>
      <vt:lpstr>Видове сканери</vt:lpstr>
      <vt:lpstr>Функции</vt:lpstr>
      <vt:lpstr>Технологичен анализ</vt:lpstr>
      <vt:lpstr>Структурирана светлина</vt:lpstr>
      <vt:lpstr>Декодиране</vt:lpstr>
      <vt:lpstr>Процес на сканиране</vt:lpstr>
      <vt:lpstr>Техническа реализация</vt:lpstr>
      <vt:lpstr>Диаграма на класовете</vt:lpstr>
      <vt:lpstr>Статус и бъдещо развитие</vt:lpstr>
      <vt:lpstr>БЛАГОДАРЯ!</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Scan-y:  3D сканираща система със структурирана светлина за реконструкция </dc:title>
  <cp:lastModifiedBy>Elitsa Venchova</cp:lastModifiedBy>
  <cp:revision>13</cp:revision>
  <dcterms:modified xsi:type="dcterms:W3CDTF">2022-07-13T11:33:24Z</dcterms:modified>
</cp:coreProperties>
</file>